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3" r:id="rId1"/>
  </p:sldMasterIdLst>
  <p:notesMasterIdLst>
    <p:notesMasterId r:id="rId28"/>
  </p:notesMasterIdLst>
  <p:sldIdLst>
    <p:sldId id="308" r:id="rId2"/>
    <p:sldId id="257" r:id="rId3"/>
    <p:sldId id="258" r:id="rId4"/>
    <p:sldId id="259" r:id="rId5"/>
    <p:sldId id="260" r:id="rId6"/>
    <p:sldId id="261" r:id="rId7"/>
    <p:sldId id="262" r:id="rId8"/>
    <p:sldId id="263" r:id="rId9"/>
    <p:sldId id="289" r:id="rId10"/>
    <p:sldId id="264" r:id="rId11"/>
    <p:sldId id="273" r:id="rId12"/>
    <p:sldId id="265" r:id="rId13"/>
    <p:sldId id="274" r:id="rId14"/>
    <p:sldId id="266" r:id="rId15"/>
    <p:sldId id="268" r:id="rId16"/>
    <p:sldId id="309" r:id="rId17"/>
    <p:sldId id="269" r:id="rId18"/>
    <p:sldId id="270" r:id="rId19"/>
    <p:sldId id="277" r:id="rId20"/>
    <p:sldId id="288" r:id="rId21"/>
    <p:sldId id="278" r:id="rId22"/>
    <p:sldId id="281" r:id="rId23"/>
    <p:sldId id="310" r:id="rId24"/>
    <p:sldId id="283" r:id="rId25"/>
    <p:sldId id="287" r:id="rId26"/>
    <p:sldId id="271" r:id="rId2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FF0000"/>
    <a:srgbClr val="FF99FF"/>
    <a:srgbClr val="FFFFCC"/>
    <a:srgbClr val="0000CC"/>
    <a:srgbClr val="CC00CC"/>
    <a:srgbClr val="CC0099"/>
    <a:srgbClr val="86EA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5476" autoAdjust="0"/>
  </p:normalViewPr>
  <p:slideViewPr>
    <p:cSldViewPr>
      <p:cViewPr varScale="1">
        <p:scale>
          <a:sx n="87" d="100"/>
          <a:sy n="87" d="100"/>
        </p:scale>
        <p:origin x="2264"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921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1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921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B54A2BC-A832-4D50-8440-AB5AF87AA92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A0961D2-7624-4635-92C1-003C0A8CB393}" type="slidenum">
              <a:rPr lang="en-US" altLang="en-US"/>
              <a:pPr>
                <a:spcBef>
                  <a:spcPct val="0"/>
                </a:spcBef>
              </a:pPr>
              <a:t>3</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smtClean="0">
                <a:solidFill>
                  <a:srgbClr val="D1EAEE"/>
                </a:solidFill>
              </a:defRPr>
            </a:lvl1pPr>
          </a:lstStyle>
          <a:p>
            <a:pPr>
              <a:defRPr/>
            </a:pPr>
            <a:fld id="{B931C64A-C307-4E12-A68F-4168838D0648}" type="slidenum">
              <a:rPr lang="en-US" altLang="en-US"/>
              <a:pPr>
                <a:defRPr/>
              </a:pPr>
              <a:t>‹#›</a:t>
            </a:fld>
            <a:endParaRPr lang="en-US" altLang="en-US"/>
          </a:p>
        </p:txBody>
      </p:sp>
    </p:spTree>
    <p:extLst>
      <p:ext uri="{BB962C8B-B14F-4D97-AF65-F5344CB8AC3E}">
        <p14:creationId xmlns:p14="http://schemas.microsoft.com/office/powerpoint/2010/main" val="381166658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8FFA55F-E063-45FA-9B9A-3ECEA202A392}" type="slidenum">
              <a:rPr lang="en-US" altLang="en-US"/>
              <a:pPr>
                <a:defRPr/>
              </a:pPr>
              <a:t>‹#›</a:t>
            </a:fld>
            <a:endParaRPr lang="en-US" altLang="en-US"/>
          </a:p>
        </p:txBody>
      </p:sp>
    </p:spTree>
    <p:extLst>
      <p:ext uri="{BB962C8B-B14F-4D97-AF65-F5344CB8AC3E}">
        <p14:creationId xmlns:p14="http://schemas.microsoft.com/office/powerpoint/2010/main" val="3899828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288671A-0DEE-4804-8F94-751384A95DF6}" type="slidenum">
              <a:rPr lang="en-US" altLang="en-US"/>
              <a:pPr>
                <a:defRPr/>
              </a:pPr>
              <a:t>‹#›</a:t>
            </a:fld>
            <a:endParaRPr lang="en-US" altLang="en-US"/>
          </a:p>
        </p:txBody>
      </p:sp>
    </p:spTree>
    <p:extLst>
      <p:ext uri="{BB962C8B-B14F-4D97-AF65-F5344CB8AC3E}">
        <p14:creationId xmlns:p14="http://schemas.microsoft.com/office/powerpoint/2010/main" val="2470418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smtClean="0"/>
            </a:lvl1pPr>
          </a:lstStyle>
          <a:p>
            <a:pPr>
              <a:defRPr/>
            </a:pPr>
            <a:fld id="{6D1E3AFA-8C1F-4420-BBDF-66A911FE0041}" type="slidenum">
              <a:rPr lang="en-US" altLang="en-US"/>
              <a:pPr>
                <a:defRPr/>
              </a:pPr>
              <a:t>‹#›</a:t>
            </a:fld>
            <a:endParaRPr lang="en-US" altLang="en-US"/>
          </a:p>
        </p:txBody>
      </p:sp>
    </p:spTree>
    <p:extLst>
      <p:ext uri="{BB962C8B-B14F-4D97-AF65-F5344CB8AC3E}">
        <p14:creationId xmlns:p14="http://schemas.microsoft.com/office/powerpoint/2010/main" val="431396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8E99D37-3A57-4689-BC18-E53730D745FF}" type="slidenum">
              <a:rPr lang="en-US" altLang="en-US"/>
              <a:pPr>
                <a:defRPr/>
              </a:pPr>
              <a:t>‹#›</a:t>
            </a:fld>
            <a:endParaRPr lang="en-US" altLang="en-US"/>
          </a:p>
        </p:txBody>
      </p:sp>
    </p:spTree>
    <p:extLst>
      <p:ext uri="{BB962C8B-B14F-4D97-AF65-F5344CB8AC3E}">
        <p14:creationId xmlns:p14="http://schemas.microsoft.com/office/powerpoint/2010/main" val="4188984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solidFill>
                  <a:srgbClr val="D1EAEE"/>
                </a:solidFill>
              </a:defRPr>
            </a:lvl1pPr>
          </a:lstStyle>
          <a:p>
            <a:pPr>
              <a:defRPr/>
            </a:pPr>
            <a:fld id="{49C2E8E2-6D2D-4030-B3D1-D0BA0B8D0906}" type="slidenum">
              <a:rPr lang="en-US" altLang="en-US"/>
              <a:pPr>
                <a:defRPr/>
              </a:pPr>
              <a:t>‹#›</a:t>
            </a:fld>
            <a:endParaRPr lang="en-US" altLang="en-US"/>
          </a:p>
        </p:txBody>
      </p:sp>
    </p:spTree>
    <p:extLst>
      <p:ext uri="{BB962C8B-B14F-4D97-AF65-F5344CB8AC3E}">
        <p14:creationId xmlns:p14="http://schemas.microsoft.com/office/powerpoint/2010/main" val="348956768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B1E1793-82FB-465D-9FF1-30AB7E5215CD}" type="slidenum">
              <a:rPr lang="en-US" altLang="en-US"/>
              <a:pPr>
                <a:defRPr/>
              </a:pPr>
              <a:t>‹#›</a:t>
            </a:fld>
            <a:endParaRPr lang="en-US" altLang="en-US"/>
          </a:p>
        </p:txBody>
      </p:sp>
    </p:spTree>
    <p:extLst>
      <p:ext uri="{BB962C8B-B14F-4D97-AF65-F5344CB8AC3E}">
        <p14:creationId xmlns:p14="http://schemas.microsoft.com/office/powerpoint/2010/main" val="1944769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03113315-88C5-420E-82D4-8F1D38F09647}" type="slidenum">
              <a:rPr lang="en-US" altLang="en-US"/>
              <a:pPr>
                <a:defRPr/>
              </a:pPr>
              <a:t>‹#›</a:t>
            </a:fld>
            <a:endParaRPr lang="en-US" altLang="en-US"/>
          </a:p>
        </p:txBody>
      </p:sp>
    </p:spTree>
    <p:extLst>
      <p:ext uri="{BB962C8B-B14F-4D97-AF65-F5344CB8AC3E}">
        <p14:creationId xmlns:p14="http://schemas.microsoft.com/office/powerpoint/2010/main" val="2114345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8E0A8161-C1C0-405A-834A-97BE3C9147EA}" type="slidenum">
              <a:rPr lang="en-US" altLang="en-US"/>
              <a:pPr>
                <a:defRPr/>
              </a:pPr>
              <a:t>‹#›</a:t>
            </a:fld>
            <a:endParaRPr lang="en-US" altLang="en-US"/>
          </a:p>
        </p:txBody>
      </p:sp>
    </p:spTree>
    <p:extLst>
      <p:ext uri="{BB962C8B-B14F-4D97-AF65-F5344CB8AC3E}">
        <p14:creationId xmlns:p14="http://schemas.microsoft.com/office/powerpoint/2010/main" val="577134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B71C909D-4625-480A-BCD8-55C96C35EF4D}" type="slidenum">
              <a:rPr lang="en-US" altLang="en-US"/>
              <a:pPr>
                <a:defRPr/>
              </a:pPr>
              <a:t>‹#›</a:t>
            </a:fld>
            <a:endParaRPr lang="en-US" altLang="en-US"/>
          </a:p>
        </p:txBody>
      </p:sp>
    </p:spTree>
    <p:extLst>
      <p:ext uri="{BB962C8B-B14F-4D97-AF65-F5344CB8AC3E}">
        <p14:creationId xmlns:p14="http://schemas.microsoft.com/office/powerpoint/2010/main" val="1915513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F8F1D343-5C30-47A4-A23D-094E19131146}" type="slidenum">
              <a:rPr lang="en-US" altLang="en-US"/>
              <a:pPr>
                <a:defRPr/>
              </a:pPr>
              <a:t>‹#›</a:t>
            </a:fld>
            <a:endParaRPr lang="en-US" altLang="en-US"/>
          </a:p>
        </p:txBody>
      </p:sp>
    </p:spTree>
    <p:extLst>
      <p:ext uri="{BB962C8B-B14F-4D97-AF65-F5344CB8AC3E}">
        <p14:creationId xmlns:p14="http://schemas.microsoft.com/office/powerpoint/2010/main" val="3965627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smtClean="0"/>
            </a:lvl1pPr>
          </a:lstStyle>
          <a:p>
            <a:pPr>
              <a:defRPr/>
            </a:pPr>
            <a:fld id="{AEF9CDC4-5176-48AA-9825-B803792F9242}" type="slidenum">
              <a:rPr lang="en-US" altLang="en-US"/>
              <a:pPr>
                <a:defRPr/>
              </a:pPr>
              <a:t>‹#›</a:t>
            </a:fld>
            <a:endParaRPr lang="en-US" altLang="en-US"/>
          </a:p>
        </p:txBody>
      </p:sp>
    </p:spTree>
    <p:extLst>
      <p:ext uri="{BB962C8B-B14F-4D97-AF65-F5344CB8AC3E}">
        <p14:creationId xmlns:p14="http://schemas.microsoft.com/office/powerpoint/2010/main" val="1627703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smtClean="0">
                <a:solidFill>
                  <a:srgbClr val="045C75"/>
                </a:solidFill>
              </a:defRPr>
            </a:lvl1pPr>
          </a:lstStyle>
          <a:p>
            <a:pPr>
              <a:defRPr/>
            </a:pPr>
            <a:fld id="{5A2BA941-EEC4-4604-8D8F-960A81CE6B34}" type="slidenum">
              <a:rPr lang="en-US" altLang="en-US"/>
              <a:pPr>
                <a:defRPr/>
              </a:pPr>
              <a:t>‹#›</a:t>
            </a:fld>
            <a:endParaRPr lang="en-US" alt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endParaRPr>
            </a:p>
          </p:txBody>
        </p:sp>
      </p:grpSp>
    </p:spTree>
  </p:cSld>
  <p:clrMap bg1="lt1" tx1="dk1" bg2="lt2" tx2="dk2" accent1="accent1" accent2="accent2" accent3="accent3" accent4="accent4" accent5="accent5" accent6="accent6" hlink="hlink" folHlink="folHlink"/>
  <p:sldLayoutIdLst>
    <p:sldLayoutId id="2147483952" r:id="rId1"/>
    <p:sldLayoutId id="2147483944" r:id="rId2"/>
    <p:sldLayoutId id="2147483953" r:id="rId3"/>
    <p:sldLayoutId id="2147483945" r:id="rId4"/>
    <p:sldLayoutId id="2147483946" r:id="rId5"/>
    <p:sldLayoutId id="2147483947" r:id="rId6"/>
    <p:sldLayoutId id="2147483948" r:id="rId7"/>
    <p:sldLayoutId id="2147483949" r:id="rId8"/>
    <p:sldLayoutId id="2147483954" r:id="rId9"/>
    <p:sldLayoutId id="2147483950" r:id="rId10"/>
    <p:sldLayoutId id="2147483951" r:id="rId11"/>
    <p:sldLayoutId id="2147483955"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atonhand.com/jpg/1115400.jpg" TargetMode="External"/><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218" name="Rectangle 3"/>
          <p:cNvSpPr>
            <a:spLocks noGrp="1"/>
          </p:cNvSpPr>
          <p:nvPr>
            <p:ph type="body" idx="4294967295"/>
          </p:nvPr>
        </p:nvSpPr>
        <p:spPr>
          <a:xfrm>
            <a:off x="457200" y="762000"/>
            <a:ext cx="8305800" cy="4495800"/>
          </a:xfrm>
        </p:spPr>
        <p:txBody>
          <a:bodyPr/>
          <a:lstStyle/>
          <a:p>
            <a:pPr algn="ctr" eaLnBrk="1" hangingPunct="1">
              <a:buFont typeface="Wingdings 2" panose="05020102010507070707" pitchFamily="18" charset="2"/>
              <a:buNone/>
            </a:pPr>
            <a:endParaRPr lang="en-US" altLang="en-US" sz="3600" b="1" dirty="0">
              <a:solidFill>
                <a:srgbClr val="FFFF00"/>
              </a:solidFill>
              <a:latin typeface="Arial" panose="020B0604020202020204" pitchFamily="34" charset="0"/>
            </a:endParaRPr>
          </a:p>
          <a:p>
            <a:pPr algn="ctr" eaLnBrk="1" hangingPunct="1">
              <a:buFont typeface="Wingdings 2" panose="05020102010507070707" pitchFamily="18" charset="2"/>
              <a:buNone/>
            </a:pPr>
            <a:endParaRPr lang="en-US" altLang="en-US" sz="3600" b="1" dirty="0">
              <a:solidFill>
                <a:srgbClr val="FFFF00"/>
              </a:solidFill>
              <a:latin typeface="Arial" panose="020B0604020202020204" pitchFamily="34" charset="0"/>
            </a:endParaRPr>
          </a:p>
          <a:p>
            <a:pPr algn="ctr" eaLnBrk="1" hangingPunct="1">
              <a:buFont typeface="Wingdings 2" panose="05020102010507070707" pitchFamily="18" charset="2"/>
              <a:buNone/>
            </a:pPr>
            <a:r>
              <a:rPr lang="en-US" altLang="en-US" sz="4800" b="1" dirty="0">
                <a:solidFill>
                  <a:schemeClr val="tx2"/>
                </a:solidFill>
                <a:latin typeface="Arial" panose="020B0604020202020204" pitchFamily="34" charset="0"/>
              </a:rPr>
              <a:t>Inheritance patterns</a:t>
            </a:r>
            <a:endParaRPr lang="sr-Cyrl-CS" altLang="en-US" sz="4800" b="1" dirty="0">
              <a:solidFill>
                <a:schemeClr val="tx2"/>
              </a:solidFill>
              <a:latin typeface="Arial" panose="020B0604020202020204" pitchFamily="34" charset="0"/>
            </a:endParaRPr>
          </a:p>
          <a:p>
            <a:pPr eaLnBrk="1" hangingPunct="1">
              <a:buFont typeface="Wingdings 2" panose="05020102010507070707" pitchFamily="18" charset="2"/>
              <a:buNone/>
            </a:pPr>
            <a:endParaRPr lang="sr-Cyrl-CS" altLang="en-US" sz="4800" b="1" dirty="0">
              <a:solidFill>
                <a:schemeClr val="tx2"/>
              </a:solidFill>
              <a:latin typeface="Arial" panose="020B0604020202020204" pitchFamily="34" charset="0"/>
            </a:endParaRPr>
          </a:p>
          <a:p>
            <a:pPr eaLnBrk="1" hangingPunct="1">
              <a:buFont typeface="Wingdings 2" panose="05020102010507070707" pitchFamily="18" charset="2"/>
              <a:buNone/>
            </a:pPr>
            <a:endParaRPr lang="en-US" altLang="en-US" b="1" dirty="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40229"/>
    </mc:Choice>
    <mc:Fallback xmlns="">
      <p:transition spd="slow" advTm="4022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533400"/>
            <a:ext cx="9144000" cy="1143000"/>
          </a:xfrm>
        </p:spPr>
        <p:txBody>
          <a:bodyPr/>
          <a:lstStyle/>
          <a:p>
            <a:pPr algn="ctr" eaLnBrk="1" hangingPunct="1"/>
            <a:r>
              <a:rPr lang="en-US" altLang="en-US" sz="3000" b="1" dirty="0">
                <a:solidFill>
                  <a:schemeClr val="tx1"/>
                </a:solidFill>
                <a:latin typeface="Arial" panose="020B0604020202020204" pitchFamily="34" charset="0"/>
                <a:cs typeface="Arial" panose="020B0604020202020204" pitchFamily="34" charset="0"/>
              </a:rPr>
              <a:t>Interactions of allelic genes</a:t>
            </a:r>
            <a:endParaRPr lang="en-US" altLang="en-US" sz="3000" b="1" dirty="0">
              <a:solidFill>
                <a:srgbClr val="C00000"/>
              </a:solidFill>
              <a:latin typeface="Arial" panose="020B0604020202020204" pitchFamily="34" charset="0"/>
              <a:cs typeface="Arial" panose="020B0604020202020204" pitchFamily="34" charset="0"/>
            </a:endParaRPr>
          </a:p>
        </p:txBody>
      </p:sp>
      <p:sp>
        <p:nvSpPr>
          <p:cNvPr id="19459" name="Rectangle 3"/>
          <p:cNvSpPr>
            <a:spLocks noGrp="1" noChangeArrowheads="1"/>
          </p:cNvSpPr>
          <p:nvPr>
            <p:ph idx="1"/>
          </p:nvPr>
        </p:nvSpPr>
        <p:spPr>
          <a:xfrm>
            <a:off x="0" y="1935163"/>
            <a:ext cx="9144000" cy="4389437"/>
          </a:xfrm>
        </p:spPr>
        <p:txBody>
          <a:bodyPr/>
          <a:lstStyle/>
          <a:p>
            <a:pPr marL="457200" indent="-457200" eaLnBrk="1" hangingPunct="1">
              <a:lnSpc>
                <a:spcPct val="90000"/>
              </a:lnSpc>
              <a:buAutoNum type="arabicPeriod"/>
            </a:pPr>
            <a:r>
              <a:rPr lang="en-US" altLang="en-US" sz="2400" b="1" dirty="0">
                <a:solidFill>
                  <a:srgbClr val="C00000"/>
                </a:solidFill>
                <a:latin typeface="Arial" panose="020B0604020202020204" pitchFamily="34" charset="0"/>
                <a:cs typeface="Arial" panose="020B0604020202020204" pitchFamily="34" charset="0"/>
              </a:rPr>
              <a:t>Autosomal dominant inheritance </a:t>
            </a:r>
            <a:r>
              <a:rPr lang="en-US" altLang="en-US" sz="2400" b="1" dirty="0">
                <a:latin typeface="Arial" panose="020B0604020202020204" pitchFamily="34" charset="0"/>
                <a:cs typeface="Arial" panose="020B0604020202020204" pitchFamily="34" charset="0"/>
              </a:rPr>
              <a:t>(AD)</a:t>
            </a:r>
          </a:p>
          <a:p>
            <a:pPr marL="0" indent="0" eaLnBrk="1" hangingPunct="1">
              <a:lnSpc>
                <a:spcPct val="90000"/>
              </a:lnSpc>
              <a:buNone/>
            </a:pPr>
            <a:r>
              <a:rPr lang="en-US" altLang="en-US" sz="2400" dirty="0">
                <a:latin typeface="Arial" panose="020B0604020202020204" pitchFamily="34" charset="0"/>
                <a:cs typeface="Arial" panose="020B0604020202020204" pitchFamily="34" charset="0"/>
              </a:rPr>
              <a:t>The altered gene is a dominant gene located on one of the </a:t>
            </a:r>
            <a:r>
              <a:rPr lang="en-US" altLang="en-US" sz="2400" dirty="0" err="1">
                <a:latin typeface="Arial" panose="020B0604020202020204" pitchFamily="34" charset="0"/>
                <a:cs typeface="Arial" panose="020B0604020202020204" pitchFamily="34" charset="0"/>
              </a:rPr>
              <a:t>nonsex</a:t>
            </a:r>
            <a:r>
              <a:rPr lang="en-US" altLang="en-US" sz="2400" dirty="0">
                <a:latin typeface="Arial" panose="020B0604020202020204" pitchFamily="34" charset="0"/>
                <a:cs typeface="Arial" panose="020B0604020202020204" pitchFamily="34" charset="0"/>
              </a:rPr>
              <a:t> chromosomes (autosomes).  You need only one altered gene to be affected by this type of disorder.</a:t>
            </a:r>
          </a:p>
          <a:p>
            <a:pPr eaLnBrk="1" hangingPunct="1">
              <a:lnSpc>
                <a:spcPct val="90000"/>
              </a:lnSpc>
              <a:buFontTx/>
              <a:buNone/>
            </a:pPr>
            <a:endParaRPr lang="en-US" altLang="en-US" sz="2400" u="sng" dirty="0">
              <a:latin typeface="Arial" panose="020B0604020202020204" pitchFamily="34" charset="0"/>
              <a:cs typeface="Arial" panose="020B0604020202020204" pitchFamily="34" charset="0"/>
            </a:endParaRPr>
          </a:p>
          <a:p>
            <a:pPr eaLnBrk="1" hangingPunct="1">
              <a:lnSpc>
                <a:spcPct val="90000"/>
              </a:lnSpc>
              <a:buFontTx/>
              <a:buNone/>
            </a:pPr>
            <a:r>
              <a:rPr lang="en-US" altLang="en-US" sz="2400" b="1" i="1" dirty="0">
                <a:latin typeface="Arial" panose="020B0604020202020204" pitchFamily="34" charset="0"/>
                <a:cs typeface="Arial" panose="020B0604020202020204" pitchFamily="34" charset="0"/>
              </a:rPr>
              <a:t>Dominant homozygote and heterozygote are affected.</a:t>
            </a:r>
            <a:endParaRPr lang="sr-Latn-CS" altLang="en-US" sz="2400" dirty="0">
              <a:latin typeface="Arial" panose="020B0604020202020204" pitchFamily="34" charset="0"/>
              <a:cs typeface="Arial" panose="020B0604020202020204" pitchFamily="34" charset="0"/>
            </a:endParaRPr>
          </a:p>
          <a:p>
            <a:pPr eaLnBrk="1" hangingPunct="1">
              <a:lnSpc>
                <a:spcPct val="90000"/>
              </a:lnSpc>
              <a:buFont typeface="Wingdings 2" panose="05020102010507070707" pitchFamily="18" charset="2"/>
              <a:buNone/>
            </a:pPr>
            <a:endParaRPr lang="en-US" altLang="en-US" sz="2400" dirty="0">
              <a:latin typeface="Arial" panose="020B0604020202020204" pitchFamily="34" charset="0"/>
              <a:cs typeface="Arial" panose="020B0604020202020204" pitchFamily="34" charset="0"/>
            </a:endParaRPr>
          </a:p>
          <a:p>
            <a:pPr eaLnBrk="1" hangingPunct="1">
              <a:lnSpc>
                <a:spcPct val="90000"/>
              </a:lnSpc>
              <a:buFontTx/>
              <a:buNone/>
            </a:pPr>
            <a:r>
              <a:rPr lang="sr-Latn-CS" altLang="en-US" sz="2400" dirty="0">
                <a:latin typeface="Arial" panose="020B0604020202020204" pitchFamily="34" charset="0"/>
                <a:cs typeface="Arial" panose="020B0604020202020204" pitchFamily="34" charset="0"/>
              </a:rPr>
              <a:t>P    </a:t>
            </a:r>
            <a:r>
              <a:rPr lang="sr-Latn-CS" altLang="en-US" sz="2400" b="1" dirty="0">
                <a:solidFill>
                  <a:srgbClr val="C00000"/>
                </a:solidFill>
                <a:latin typeface="Arial" panose="020B0604020202020204" pitchFamily="34" charset="0"/>
                <a:cs typeface="Arial" panose="020B0604020202020204" pitchFamily="34" charset="0"/>
              </a:rPr>
              <a:t>А</a:t>
            </a:r>
            <a:r>
              <a:rPr lang="sr-Latn-CS" altLang="en-US" sz="2400" dirty="0">
                <a:latin typeface="Arial" panose="020B0604020202020204" pitchFamily="34" charset="0"/>
                <a:cs typeface="Arial" panose="020B0604020202020204" pitchFamily="34" charset="0"/>
              </a:rPr>
              <a:t>а x аа</a:t>
            </a:r>
          </a:p>
          <a:p>
            <a:pPr eaLnBrk="1" hangingPunct="1">
              <a:lnSpc>
                <a:spcPct val="90000"/>
              </a:lnSpc>
              <a:buFontTx/>
              <a:buNone/>
            </a:pPr>
            <a:r>
              <a:rPr lang="sr-Latn-CS" altLang="en-US" sz="2400" dirty="0">
                <a:latin typeface="Arial" panose="020B0604020202020204" pitchFamily="34" charset="0"/>
                <a:cs typeface="Arial" panose="020B0604020202020204" pitchFamily="34" charset="0"/>
              </a:rPr>
              <a:t>F1  </a:t>
            </a:r>
            <a:r>
              <a:rPr lang="sr-Latn-CS" altLang="en-US" sz="2400" b="1" dirty="0">
                <a:solidFill>
                  <a:srgbClr val="C00000"/>
                </a:solidFill>
                <a:latin typeface="Arial" panose="020B0604020202020204" pitchFamily="34" charset="0"/>
                <a:cs typeface="Arial" panose="020B0604020202020204" pitchFamily="34" charset="0"/>
              </a:rPr>
              <a:t>А</a:t>
            </a:r>
            <a:r>
              <a:rPr lang="sr-Latn-CS" altLang="en-US" sz="2400" dirty="0">
                <a:latin typeface="Arial" panose="020B0604020202020204" pitchFamily="34" charset="0"/>
                <a:cs typeface="Arial" panose="020B0604020202020204" pitchFamily="34" charset="0"/>
              </a:rPr>
              <a:t>а, </a:t>
            </a:r>
            <a:r>
              <a:rPr lang="sr-Latn-CS" altLang="en-US" sz="2400" b="1" dirty="0">
                <a:solidFill>
                  <a:srgbClr val="C00000"/>
                </a:solidFill>
                <a:latin typeface="Arial" panose="020B0604020202020204" pitchFamily="34" charset="0"/>
                <a:cs typeface="Arial" panose="020B0604020202020204" pitchFamily="34" charset="0"/>
              </a:rPr>
              <a:t>А</a:t>
            </a:r>
            <a:r>
              <a:rPr lang="sr-Latn-CS" altLang="en-US" sz="2400" dirty="0">
                <a:latin typeface="Arial" panose="020B0604020202020204" pitchFamily="34" charset="0"/>
                <a:cs typeface="Arial" panose="020B0604020202020204" pitchFamily="34" charset="0"/>
              </a:rPr>
              <a:t>а, аа, аа</a:t>
            </a:r>
          </a:p>
          <a:p>
            <a:pPr eaLnBrk="1" hangingPunct="1">
              <a:lnSpc>
                <a:spcPct val="90000"/>
              </a:lnSpc>
              <a:buFontTx/>
              <a:buNone/>
            </a:pPr>
            <a:r>
              <a:rPr lang="sr-Latn-CS" altLang="en-US" sz="2400" dirty="0">
                <a:latin typeface="Arial" panose="020B0604020202020204" pitchFamily="34" charset="0"/>
                <a:cs typeface="Arial" panose="020B0604020202020204" pitchFamily="34" charset="0"/>
              </a:rPr>
              <a:t>         </a:t>
            </a:r>
            <a:r>
              <a:rPr lang="sr-Latn-CS" altLang="en-US" sz="2400" b="1" dirty="0">
                <a:solidFill>
                  <a:srgbClr val="C00000"/>
                </a:solidFill>
                <a:latin typeface="Arial" panose="020B0604020202020204" pitchFamily="34" charset="0"/>
                <a:cs typeface="Arial" panose="020B0604020202020204" pitchFamily="34" charset="0"/>
              </a:rPr>
              <a:t>50% affected</a:t>
            </a:r>
          </a:p>
          <a:p>
            <a:pPr eaLnBrk="1" hangingPunct="1">
              <a:lnSpc>
                <a:spcPct val="90000"/>
              </a:lnSpc>
              <a:buFontTx/>
              <a:buNone/>
            </a:pPr>
            <a:endParaRPr lang="sr-Latn-CS" altLang="en-US" sz="2400" dirty="0">
              <a:latin typeface="Arial" panose="020B0604020202020204" pitchFamily="34" charset="0"/>
              <a:cs typeface="Arial" panose="020B0604020202020204" pitchFamily="34" charset="0"/>
            </a:endParaRPr>
          </a:p>
          <a:p>
            <a:pPr eaLnBrk="1" hangingPunct="1">
              <a:lnSpc>
                <a:spcPct val="90000"/>
              </a:lnSpc>
              <a:buFontTx/>
              <a:buNone/>
            </a:pPr>
            <a:endParaRPr lang="en-US" altLang="en-US" sz="2400"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244633"/>
    </mc:Choice>
    <mc:Fallback xmlns="">
      <p:transition spd="slow" advTm="244633"/>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a:xfrm>
            <a:off x="228600" y="609600"/>
            <a:ext cx="8915400" cy="5867400"/>
          </a:xfrm>
        </p:spPr>
        <p:txBody>
          <a:bodyPr>
            <a:normAutofit fontScale="85000" lnSpcReduction="20000"/>
          </a:bodyPr>
          <a:lstStyle/>
          <a:p>
            <a:pPr marL="274320" indent="-274320" eaLnBrk="1" fontAlgn="auto" hangingPunct="1">
              <a:lnSpc>
                <a:spcPct val="110000"/>
              </a:lnSpc>
              <a:spcAft>
                <a:spcPts val="0"/>
              </a:spcAft>
              <a:buClr>
                <a:schemeClr val="accent3"/>
              </a:buClr>
              <a:buFontTx/>
              <a:buNone/>
              <a:defRPr/>
            </a:pPr>
            <a:r>
              <a:rPr lang="sr-Latn-CS" sz="2400" dirty="0">
                <a:latin typeface="Arial" pitchFamily="34" charset="0"/>
                <a:cs typeface="Arial" pitchFamily="34" charset="0"/>
              </a:rPr>
              <a:t>P    </a:t>
            </a:r>
            <a:r>
              <a:rPr lang="sr-Latn-CS" sz="2400" b="1" dirty="0">
                <a:solidFill>
                  <a:srgbClr val="C00000"/>
                </a:solidFill>
                <a:latin typeface="Arial" pitchFamily="34" charset="0"/>
                <a:cs typeface="Arial" pitchFamily="34" charset="0"/>
              </a:rPr>
              <a:t>AA</a:t>
            </a:r>
            <a:r>
              <a:rPr lang="sr-Latn-CS" sz="2400" dirty="0">
                <a:latin typeface="Arial" pitchFamily="34" charset="0"/>
                <a:cs typeface="Arial" pitchFamily="34" charset="0"/>
              </a:rPr>
              <a:t> x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a:t>
            </a:r>
            <a:r>
              <a:rPr lang="sr-Cyrl-RS" sz="2400" dirty="0">
                <a:latin typeface="Arial" pitchFamily="34" charset="0"/>
                <a:cs typeface="Arial" pitchFamily="34" charset="0"/>
              </a:rPr>
              <a:t>                </a:t>
            </a:r>
            <a:r>
              <a:rPr lang="sr-Latn-CS" sz="2400" dirty="0">
                <a:latin typeface="Arial" pitchFamily="34" charset="0"/>
                <a:cs typeface="Arial" pitchFamily="34" charset="0"/>
              </a:rPr>
              <a:t>P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x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a:t>
            </a:r>
          </a:p>
          <a:p>
            <a:pPr marL="274320" indent="-274320" eaLnBrk="1" fontAlgn="auto" hangingPunct="1">
              <a:lnSpc>
                <a:spcPct val="110000"/>
              </a:lnSpc>
              <a:spcAft>
                <a:spcPts val="0"/>
              </a:spcAft>
              <a:buClr>
                <a:schemeClr val="accent3"/>
              </a:buClr>
              <a:buFontTx/>
              <a:buNone/>
              <a:defRPr/>
            </a:pPr>
            <a:r>
              <a:rPr lang="sr-Latn-CS" sz="2400" dirty="0">
                <a:latin typeface="Arial" pitchFamily="34" charset="0"/>
                <a:cs typeface="Arial" pitchFamily="34" charset="0"/>
              </a:rPr>
              <a:t>F1  </a:t>
            </a:r>
            <a:r>
              <a:rPr lang="sr-Latn-CS" sz="2400" b="1" dirty="0">
                <a:solidFill>
                  <a:srgbClr val="C00000"/>
                </a:solidFill>
                <a:latin typeface="Arial" pitchFamily="34" charset="0"/>
                <a:cs typeface="Arial" pitchFamily="34" charset="0"/>
              </a:rPr>
              <a:t>AA</a:t>
            </a:r>
            <a:r>
              <a:rPr lang="sr-Latn-CS" sz="2400" dirty="0">
                <a:latin typeface="Arial" pitchFamily="34" charset="0"/>
                <a:cs typeface="Arial" pitchFamily="34" charset="0"/>
              </a:rPr>
              <a:t>, </a:t>
            </a:r>
            <a:r>
              <a:rPr lang="sr-Latn-CS" sz="2400" b="1" dirty="0">
                <a:solidFill>
                  <a:srgbClr val="C00000"/>
                </a:solidFill>
                <a:latin typeface="Arial" pitchFamily="34" charset="0"/>
                <a:cs typeface="Arial" pitchFamily="34" charset="0"/>
              </a:rPr>
              <a:t>AA</a:t>
            </a:r>
            <a:r>
              <a:rPr lang="sr-Latn-CS" sz="2400" dirty="0">
                <a:latin typeface="Arial" pitchFamily="34" charset="0"/>
                <a:cs typeface="Arial" pitchFamily="34" charset="0"/>
              </a:rPr>
              <a:t>,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a:t>
            </a:r>
            <a:r>
              <a:rPr lang="sr-Cyrl-RS" sz="2400" dirty="0">
                <a:latin typeface="Arial" pitchFamily="34" charset="0"/>
                <a:cs typeface="Arial" pitchFamily="34" charset="0"/>
              </a:rPr>
              <a:t>                </a:t>
            </a:r>
            <a:r>
              <a:rPr lang="sr-Latn-CS" sz="2400" dirty="0">
                <a:latin typeface="Arial" pitchFamily="34" charset="0"/>
                <a:cs typeface="Arial" pitchFamily="34" charset="0"/>
              </a:rPr>
              <a:t>F1 </a:t>
            </a:r>
            <a:r>
              <a:rPr lang="sr-Latn-CS" sz="2400" b="1" dirty="0">
                <a:solidFill>
                  <a:srgbClr val="C00000"/>
                </a:solidFill>
                <a:latin typeface="Arial" pitchFamily="34" charset="0"/>
                <a:cs typeface="Arial" pitchFamily="34" charset="0"/>
              </a:rPr>
              <a:t>AA</a:t>
            </a:r>
            <a:r>
              <a:rPr lang="sr-Latn-CS" sz="2400" dirty="0">
                <a:latin typeface="Arial" pitchFamily="34" charset="0"/>
                <a:cs typeface="Arial" pitchFamily="34" charset="0"/>
              </a:rPr>
              <a:t>,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aa</a:t>
            </a:r>
          </a:p>
          <a:p>
            <a:pPr marL="274320" indent="-274320" eaLnBrk="1" fontAlgn="auto" hangingPunct="1">
              <a:lnSpc>
                <a:spcPct val="110000"/>
              </a:lnSpc>
              <a:spcAft>
                <a:spcPts val="0"/>
              </a:spcAft>
              <a:buClr>
                <a:schemeClr val="accent3"/>
              </a:buClr>
              <a:buFontTx/>
              <a:buNone/>
              <a:defRPr/>
            </a:pPr>
            <a:r>
              <a:rPr lang="sr-Latn-CS" sz="2400" dirty="0">
                <a:latin typeface="Arial" pitchFamily="34" charset="0"/>
                <a:cs typeface="Arial" pitchFamily="34" charset="0"/>
              </a:rPr>
              <a:t>       </a:t>
            </a:r>
            <a:r>
              <a:rPr lang="en-US" sz="2400" b="1" dirty="0">
                <a:solidFill>
                  <a:srgbClr val="C00000"/>
                </a:solidFill>
                <a:latin typeface="Arial" pitchFamily="34" charset="0"/>
                <a:cs typeface="Arial" pitchFamily="34" charset="0"/>
              </a:rPr>
              <a:t>all affected                                  75</a:t>
            </a:r>
            <a:r>
              <a:rPr lang="sr-Latn-CS" sz="2400" b="1" dirty="0">
                <a:solidFill>
                  <a:srgbClr val="C00000"/>
                </a:solidFill>
                <a:latin typeface="Arial" pitchFamily="34" charset="0"/>
                <a:cs typeface="Arial" pitchFamily="34" charset="0"/>
              </a:rPr>
              <a:t> % </a:t>
            </a:r>
            <a:r>
              <a:rPr lang="en-US" sz="2400" b="1" dirty="0">
                <a:solidFill>
                  <a:srgbClr val="C00000"/>
                </a:solidFill>
                <a:latin typeface="Arial" pitchFamily="34" charset="0"/>
                <a:cs typeface="Arial" pitchFamily="34" charset="0"/>
              </a:rPr>
              <a:t>affected</a:t>
            </a:r>
            <a:endParaRPr lang="sr-Latn-CS" sz="2400" b="1" dirty="0">
              <a:solidFill>
                <a:srgbClr val="C00000"/>
              </a:solidFill>
              <a:latin typeface="Arial" pitchFamily="34" charset="0"/>
              <a:cs typeface="Arial" pitchFamily="34" charset="0"/>
            </a:endParaRPr>
          </a:p>
          <a:p>
            <a:pPr marL="274320" indent="-274320" eaLnBrk="1" fontAlgn="auto" hangingPunct="1">
              <a:lnSpc>
                <a:spcPct val="110000"/>
              </a:lnSpc>
              <a:spcAft>
                <a:spcPts val="0"/>
              </a:spcAft>
              <a:buClr>
                <a:schemeClr val="accent3"/>
              </a:buClr>
              <a:buFont typeface="Wingdings 2"/>
              <a:buChar char=""/>
              <a:defRPr/>
            </a:pPr>
            <a:endParaRPr lang="en-US" sz="2400" dirty="0">
              <a:latin typeface="Arial" pitchFamily="34" charset="0"/>
              <a:cs typeface="Arial" pitchFamily="34" charset="0"/>
            </a:endParaRPr>
          </a:p>
          <a:p>
            <a:pPr marL="274320" indent="-274320" eaLnBrk="1" fontAlgn="auto" hangingPunct="1">
              <a:lnSpc>
                <a:spcPct val="110000"/>
              </a:lnSpc>
              <a:spcAft>
                <a:spcPts val="0"/>
              </a:spcAft>
              <a:buClr>
                <a:schemeClr val="accent3"/>
              </a:buClr>
              <a:buFontTx/>
              <a:buNone/>
              <a:defRPr/>
            </a:pPr>
            <a:r>
              <a:rPr lang="sr-Latn-CS" sz="2400" b="1" dirty="0">
                <a:solidFill>
                  <a:srgbClr val="C00000"/>
                </a:solidFill>
                <a:latin typeface="Arial" pitchFamily="34" charset="0"/>
                <a:cs typeface="Arial" pitchFamily="34" charset="0"/>
              </a:rPr>
              <a:t>Complete dominance </a:t>
            </a:r>
            <a:r>
              <a:rPr lang="sr-Latn-CS" sz="2400" dirty="0">
                <a:latin typeface="Arial" pitchFamily="34" charset="0"/>
                <a:cs typeface="Arial" pitchFamily="34" charset="0"/>
              </a:rPr>
              <a:t>- if the heterozygote corresponds to the mutant homozygote in relation to the property we are looking at.</a:t>
            </a:r>
          </a:p>
          <a:p>
            <a:pPr marL="274320" indent="-274320" eaLnBrk="1" fontAlgn="auto" hangingPunct="1">
              <a:lnSpc>
                <a:spcPct val="110000"/>
              </a:lnSpc>
              <a:spcAft>
                <a:spcPts val="0"/>
              </a:spcAft>
              <a:buClr>
                <a:schemeClr val="accent3"/>
              </a:buClr>
              <a:buFontTx/>
              <a:buNone/>
              <a:defRPr/>
            </a:pPr>
            <a:endParaRPr lang="sr-Latn-CS" sz="2400" b="1" dirty="0">
              <a:solidFill>
                <a:srgbClr val="C00000"/>
              </a:solidFill>
              <a:latin typeface="Arial" pitchFamily="34" charset="0"/>
              <a:cs typeface="Arial" pitchFamily="34" charset="0"/>
            </a:endParaRPr>
          </a:p>
          <a:p>
            <a:pPr marL="274320" indent="-274320" eaLnBrk="1" fontAlgn="auto" hangingPunct="1">
              <a:lnSpc>
                <a:spcPct val="110000"/>
              </a:lnSpc>
              <a:spcAft>
                <a:spcPts val="0"/>
              </a:spcAft>
              <a:buClr>
                <a:schemeClr val="accent3"/>
              </a:buClr>
              <a:buFontTx/>
              <a:buNone/>
              <a:defRPr/>
            </a:pPr>
            <a:r>
              <a:rPr lang="sr-Latn-CS" sz="2400" b="1" dirty="0">
                <a:solidFill>
                  <a:srgbClr val="C00000"/>
                </a:solidFill>
                <a:latin typeface="Arial" pitchFamily="34" charset="0"/>
                <a:cs typeface="Arial" pitchFamily="34" charset="0"/>
              </a:rPr>
              <a:t>Partial dominance </a:t>
            </a:r>
            <a:r>
              <a:rPr lang="sr-Latn-CS" sz="2400" dirty="0">
                <a:latin typeface="Arial" pitchFamily="34" charset="0"/>
                <a:cs typeface="Arial" pitchFamily="34" charset="0"/>
              </a:rPr>
              <a:t>- when the heterozygote is intermediate, between two homozygotes in relation to the property we are looking at</a:t>
            </a:r>
          </a:p>
          <a:p>
            <a:pPr marL="274320" indent="-274320" eaLnBrk="1" fontAlgn="auto" hangingPunct="1">
              <a:lnSpc>
                <a:spcPct val="110000"/>
              </a:lnSpc>
              <a:spcAft>
                <a:spcPts val="0"/>
              </a:spcAft>
              <a:buClr>
                <a:schemeClr val="accent3"/>
              </a:buClr>
              <a:buFontTx/>
              <a:buNone/>
              <a:defRPr/>
            </a:pPr>
            <a:r>
              <a:rPr lang="sr-Latn-CS" sz="2400" dirty="0">
                <a:latin typeface="Arial" pitchFamily="34" charset="0"/>
                <a:cs typeface="Arial" pitchFamily="34" charset="0"/>
              </a:rPr>
              <a:t>     (intermediate inheritance and codominance).</a:t>
            </a:r>
          </a:p>
          <a:p>
            <a:pPr marL="274320" indent="-274320" eaLnBrk="1" fontAlgn="auto" hangingPunct="1">
              <a:lnSpc>
                <a:spcPct val="110000"/>
              </a:lnSpc>
              <a:spcAft>
                <a:spcPts val="0"/>
              </a:spcAft>
              <a:buClr>
                <a:schemeClr val="accent3"/>
              </a:buClr>
              <a:buFontTx/>
              <a:buNone/>
              <a:defRPr/>
            </a:pPr>
            <a:endParaRPr lang="sr-Latn-CS" sz="2200" dirty="0">
              <a:latin typeface="Arial" pitchFamily="34" charset="0"/>
              <a:cs typeface="Arial" pitchFamily="34" charset="0"/>
            </a:endParaRPr>
          </a:p>
          <a:p>
            <a:pPr marL="274320" indent="-274320" eaLnBrk="1" fontAlgn="auto" hangingPunct="1">
              <a:lnSpc>
                <a:spcPct val="120000"/>
              </a:lnSpc>
              <a:spcAft>
                <a:spcPts val="0"/>
              </a:spcAft>
              <a:buClr>
                <a:schemeClr val="accent3"/>
              </a:buClr>
              <a:buFont typeface="Wingdings 2"/>
              <a:buNone/>
              <a:defRPr/>
            </a:pPr>
            <a:r>
              <a:rPr lang="en-US" sz="2200" dirty="0">
                <a:latin typeface="Arial" pitchFamily="34" charset="0"/>
                <a:cs typeface="Arial" pitchFamily="34" charset="0"/>
              </a:rPr>
              <a:t>Examples:</a:t>
            </a:r>
            <a:endParaRPr lang="sr-Latn-CS" sz="2200" b="1" dirty="0">
              <a:latin typeface="Arial" pitchFamily="34" charset="0"/>
              <a:cs typeface="Arial" pitchFamily="34" charset="0"/>
            </a:endParaRPr>
          </a:p>
          <a:p>
            <a:pPr marL="274320" indent="-274320" eaLnBrk="1" fontAlgn="auto" hangingPunct="1">
              <a:lnSpc>
                <a:spcPct val="120000"/>
              </a:lnSpc>
              <a:spcAft>
                <a:spcPts val="0"/>
              </a:spcAft>
              <a:buClr>
                <a:schemeClr val="accent3"/>
              </a:buClr>
              <a:buFont typeface="Wingdings 2"/>
              <a:buNone/>
              <a:defRPr/>
            </a:pPr>
            <a:r>
              <a:rPr lang="sr-Latn-CS" sz="2000" b="1" dirty="0">
                <a:latin typeface="Arial" pitchFamily="34" charset="0"/>
                <a:cs typeface="Arial" pitchFamily="34" charset="0"/>
              </a:rPr>
              <a:t>intermediate inheritance </a:t>
            </a:r>
            <a:r>
              <a:rPr lang="sr-Latn-CS" sz="2000" dirty="0">
                <a:latin typeface="Arial" pitchFamily="34" charset="0"/>
                <a:cs typeface="Arial" pitchFamily="34" charset="0"/>
              </a:rPr>
              <a:t>- </a:t>
            </a:r>
            <a:r>
              <a:rPr lang="sr-Latn-CS" sz="2200" dirty="0">
                <a:latin typeface="Arial" pitchFamily="34" charset="0"/>
                <a:cs typeface="Arial" pitchFamily="34" charset="0"/>
              </a:rPr>
              <a:t>the gene for brachydactyly in a single dose (Aa) causes a disorder in skeletal development, and in a double dose (AA) (homozygous state) it is lethal.</a:t>
            </a:r>
          </a:p>
          <a:p>
            <a:pPr marL="274320" indent="-274320" eaLnBrk="1" fontAlgn="auto" hangingPunct="1">
              <a:lnSpc>
                <a:spcPct val="120000"/>
              </a:lnSpc>
              <a:spcAft>
                <a:spcPts val="0"/>
              </a:spcAft>
              <a:buClr>
                <a:schemeClr val="accent3"/>
              </a:buClr>
              <a:buFont typeface="Wingdings 2"/>
              <a:buNone/>
              <a:defRPr/>
            </a:pPr>
            <a:r>
              <a:rPr lang="sr-Latn-CS" sz="2000" b="1" dirty="0">
                <a:latin typeface="Arial" pitchFamily="34" charset="0"/>
                <a:cs typeface="Arial" pitchFamily="34" charset="0"/>
              </a:rPr>
              <a:t>codominance</a:t>
            </a:r>
            <a:r>
              <a:rPr lang="sr-Latn-CS" sz="2000" dirty="0">
                <a:latin typeface="Arial" pitchFamily="34" charset="0"/>
                <a:cs typeface="Arial" pitchFamily="34" charset="0"/>
              </a:rPr>
              <a:t> </a:t>
            </a:r>
            <a:r>
              <a:rPr lang="en-US" sz="2200" dirty="0">
                <a:latin typeface="Arial" pitchFamily="34" charset="0"/>
                <a:cs typeface="Arial" pitchFamily="34" charset="0"/>
              </a:rPr>
              <a:t>-</a:t>
            </a:r>
            <a:r>
              <a:rPr lang="sr-Cyrl-RS" sz="2200" dirty="0">
                <a:latin typeface="Arial" pitchFamily="34" charset="0"/>
                <a:cs typeface="Arial" pitchFamily="34" charset="0"/>
              </a:rPr>
              <a:t> </a:t>
            </a:r>
            <a:r>
              <a:rPr lang="en-US" sz="2200" dirty="0">
                <a:latin typeface="Arial" pitchFamily="34" charset="0"/>
                <a:cs typeface="Arial" pitchFamily="34" charset="0"/>
              </a:rPr>
              <a:t> </a:t>
            </a:r>
            <a:r>
              <a:rPr lang="sr-Latn-CS" sz="2200" dirty="0">
                <a:latin typeface="Arial" pitchFamily="34" charset="0"/>
                <a:cs typeface="Arial" pitchFamily="34" charset="0"/>
              </a:rPr>
              <a:t>AB </a:t>
            </a:r>
            <a:r>
              <a:rPr lang="en-US" sz="2200" dirty="0">
                <a:latin typeface="Arial" pitchFamily="34" charset="0"/>
                <a:cs typeface="Arial" pitchFamily="34" charset="0"/>
              </a:rPr>
              <a:t>blood type.</a:t>
            </a:r>
            <a:endParaRPr lang="sr-Latn-CS" sz="2200" dirty="0">
              <a:latin typeface="Arial" pitchFamily="34" charset="0"/>
              <a:cs typeface="Arial" pitchFamily="34" charset="0"/>
            </a:endParaRPr>
          </a:p>
          <a:p>
            <a:pPr marL="274320" indent="-274320" eaLnBrk="1" fontAlgn="auto" hangingPunct="1">
              <a:lnSpc>
                <a:spcPct val="110000"/>
              </a:lnSpc>
              <a:spcAft>
                <a:spcPts val="0"/>
              </a:spcAft>
              <a:buClr>
                <a:schemeClr val="accent3"/>
              </a:buClr>
              <a:buFontTx/>
              <a:buNone/>
              <a:defRPr/>
            </a:pPr>
            <a:r>
              <a:rPr lang="sr-Latn-CS" sz="2200" dirty="0">
                <a:latin typeface="Arial" pitchFamily="34" charset="0"/>
                <a:cs typeface="Arial" pitchFamily="34" charset="0"/>
              </a:rPr>
              <a:t> </a:t>
            </a:r>
          </a:p>
          <a:p>
            <a:pPr marL="274320" indent="-274320" eaLnBrk="1" fontAlgn="auto" hangingPunct="1">
              <a:lnSpc>
                <a:spcPct val="110000"/>
              </a:lnSpc>
              <a:spcAft>
                <a:spcPts val="0"/>
              </a:spcAft>
              <a:buClr>
                <a:schemeClr val="accent3"/>
              </a:buClr>
              <a:buFontTx/>
              <a:buNone/>
              <a:defRPr/>
            </a:pPr>
            <a:endParaRPr lang="en-US" sz="24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154755"/>
    </mc:Choice>
    <mc:Fallback xmlns="">
      <p:transition spd="slow" advTm="154755"/>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28600" y="704850"/>
            <a:ext cx="8686800" cy="1143000"/>
          </a:xfrm>
        </p:spPr>
        <p:txBody>
          <a:bodyPr/>
          <a:lstStyle/>
          <a:p>
            <a:pPr algn="ctr" eaLnBrk="1" hangingPunct="1"/>
            <a:r>
              <a:rPr lang="sr-Latn-CS" altLang="en-US" sz="3200" b="1" dirty="0">
                <a:solidFill>
                  <a:schemeClr val="tx1"/>
                </a:solidFill>
                <a:latin typeface="Arial" panose="020B0604020202020204" pitchFamily="34" charset="0"/>
                <a:cs typeface="Arial" panose="020B0604020202020204" pitchFamily="34" charset="0"/>
              </a:rPr>
              <a:t>Penetrability and expressiveness</a:t>
            </a:r>
            <a:endParaRPr lang="en-US" altLang="en-US" sz="3200" b="1" dirty="0">
              <a:solidFill>
                <a:schemeClr val="tx1"/>
              </a:solidFill>
              <a:latin typeface="Arial" panose="020B0604020202020204" pitchFamily="34" charset="0"/>
              <a:cs typeface="Arial" panose="020B0604020202020204" pitchFamily="34" charset="0"/>
            </a:endParaRPr>
          </a:p>
        </p:txBody>
      </p:sp>
      <p:sp>
        <p:nvSpPr>
          <p:cNvPr id="21507" name="Rectangle 3"/>
          <p:cNvSpPr>
            <a:spLocks noGrp="1" noChangeArrowheads="1"/>
          </p:cNvSpPr>
          <p:nvPr>
            <p:ph idx="1"/>
          </p:nvPr>
        </p:nvSpPr>
        <p:spPr>
          <a:xfrm>
            <a:off x="457200" y="2286000"/>
            <a:ext cx="8458200" cy="4038600"/>
          </a:xfrm>
        </p:spPr>
        <p:txBody>
          <a:bodyPr/>
          <a:lstStyle/>
          <a:p>
            <a:pPr eaLnBrk="1" hangingPunct="1"/>
            <a:endParaRPr lang="en-US" altLang="en-US" sz="24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400" b="1" dirty="0">
                <a:solidFill>
                  <a:srgbClr val="C00000"/>
                </a:solidFill>
                <a:latin typeface="Arial" panose="020B0604020202020204" pitchFamily="34" charset="0"/>
                <a:cs typeface="Arial" panose="020B0604020202020204" pitchFamily="34" charset="0"/>
              </a:rPr>
              <a:t>Penetrability </a:t>
            </a:r>
            <a:r>
              <a:rPr lang="sr-Latn-CS" altLang="en-US" sz="2400" dirty="0">
                <a:latin typeface="Arial" panose="020B0604020202020204" pitchFamily="34" charset="0"/>
                <a:cs typeface="Arial" panose="020B0604020202020204" pitchFamily="34" charset="0"/>
              </a:rPr>
              <a:t>- sometimes the phenotypic properties are not manifested, even though we know that the person carries the mutated gene.</a:t>
            </a:r>
          </a:p>
          <a:p>
            <a:pPr eaLnBrk="1" hangingPunct="1">
              <a:buFont typeface="Wingdings 2" panose="05020102010507070707" pitchFamily="18" charset="2"/>
              <a:buNone/>
            </a:pPr>
            <a:endParaRPr lang="sr-Latn-CS" altLang="en-US" sz="2400" b="1" dirty="0">
              <a:solidFill>
                <a:srgbClr val="C00000"/>
              </a:solidFill>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400" b="1" dirty="0">
                <a:solidFill>
                  <a:srgbClr val="C00000"/>
                </a:solidFill>
                <a:latin typeface="Arial" panose="020B0604020202020204" pitchFamily="34" charset="0"/>
                <a:cs typeface="Arial" panose="020B0604020202020204" pitchFamily="34" charset="0"/>
              </a:rPr>
              <a:t>Expressiveness </a:t>
            </a:r>
            <a:r>
              <a:rPr lang="sr-Latn-CS" altLang="en-US" sz="2400" dirty="0">
                <a:latin typeface="Arial" panose="020B0604020202020204" pitchFamily="34" charset="0"/>
                <a:cs typeface="Arial" panose="020B0604020202020204" pitchFamily="34" charset="0"/>
              </a:rPr>
              <a:t>- phenotypic features (eg polydactyly) are expressed to varying degrees.</a:t>
            </a:r>
            <a:endParaRPr lang="en-US" altLang="en-US" sz="2400"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85692"/>
    </mc:Choice>
    <mc:Fallback xmlns="">
      <p:transition spd="slow" advTm="85692"/>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8" descr="Click for larger image">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4876800"/>
            <a:ext cx="190500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12" descr="1polydacty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5105400"/>
            <a:ext cx="142875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14" descr="sl1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00200" y="685800"/>
            <a:ext cx="56959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16133"/>
    </mc:Choice>
    <mc:Fallback xmlns="">
      <p:transition spd="slow" advTm="16133"/>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0"/>
            <a:ext cx="8839200" cy="1143000"/>
          </a:xfrm>
        </p:spPr>
        <p:txBody>
          <a:bodyPr/>
          <a:lstStyle/>
          <a:p>
            <a:pPr eaLnBrk="1" hangingPunct="1"/>
            <a:r>
              <a:rPr lang="sr-Cyrl-CS" altLang="en-US" sz="3200" b="1" dirty="0">
                <a:solidFill>
                  <a:schemeClr val="tx1"/>
                </a:solidFill>
                <a:latin typeface="Arial" panose="020B0604020202020204" pitchFamily="34" charset="0"/>
                <a:cs typeface="Arial" panose="020B0604020202020204" pitchFamily="34" charset="0"/>
              </a:rPr>
              <a:t>2. </a:t>
            </a:r>
            <a:r>
              <a:rPr lang="en-US" altLang="en-US" sz="3200" b="1" dirty="0">
                <a:solidFill>
                  <a:srgbClr val="C00000"/>
                </a:solidFill>
                <a:latin typeface="Arial" panose="020B0604020202020204" pitchFamily="34" charset="0"/>
                <a:cs typeface="Arial" panose="020B0604020202020204" pitchFamily="34" charset="0"/>
              </a:rPr>
              <a:t>Autosomal recessive inheritance </a:t>
            </a:r>
            <a:r>
              <a:rPr lang="sr-Cyrl-CS" altLang="en-US" sz="3200" b="1" dirty="0">
                <a:solidFill>
                  <a:schemeClr val="tx1"/>
                </a:solidFill>
                <a:latin typeface="Arial" panose="020B0604020202020204" pitchFamily="34" charset="0"/>
                <a:cs typeface="Arial" panose="020B0604020202020204" pitchFamily="34" charset="0"/>
              </a:rPr>
              <a:t>(</a:t>
            </a:r>
            <a:r>
              <a:rPr lang="en-US" altLang="en-US" sz="3200" b="1" dirty="0">
                <a:solidFill>
                  <a:schemeClr val="tx1"/>
                </a:solidFill>
                <a:latin typeface="Arial" panose="020B0604020202020204" pitchFamily="34" charset="0"/>
                <a:cs typeface="Arial" panose="020B0604020202020204" pitchFamily="34" charset="0"/>
              </a:rPr>
              <a:t>AR</a:t>
            </a:r>
            <a:r>
              <a:rPr lang="sr-Cyrl-CS" altLang="en-US" sz="3200" b="1" dirty="0">
                <a:solidFill>
                  <a:schemeClr val="tx1"/>
                </a:solidFill>
                <a:latin typeface="Arial" panose="020B0604020202020204" pitchFamily="34" charset="0"/>
                <a:cs typeface="Arial" panose="020B0604020202020204" pitchFamily="34" charset="0"/>
              </a:rPr>
              <a:t>)</a:t>
            </a:r>
          </a:p>
        </p:txBody>
      </p:sp>
      <p:sp>
        <p:nvSpPr>
          <p:cNvPr id="23555" name="Rectangle 3"/>
          <p:cNvSpPr>
            <a:spLocks noGrp="1" noChangeArrowheads="1"/>
          </p:cNvSpPr>
          <p:nvPr>
            <p:ph idx="1"/>
          </p:nvPr>
        </p:nvSpPr>
        <p:spPr>
          <a:xfrm>
            <a:off x="228600" y="1524000"/>
            <a:ext cx="8915400" cy="5334000"/>
          </a:xfrm>
        </p:spPr>
        <p:txBody>
          <a:bodyPr/>
          <a:lstStyle/>
          <a:p>
            <a:pPr eaLnBrk="1" hangingPunct="1">
              <a:lnSpc>
                <a:spcPct val="80000"/>
              </a:lnSpc>
              <a:buFontTx/>
              <a:buChar char="-"/>
            </a:pPr>
            <a:r>
              <a:rPr lang="sr-Latn-CS" altLang="en-US" sz="2200" dirty="0">
                <a:latin typeface="Arial" panose="020B0604020202020204" pitchFamily="34" charset="0"/>
                <a:cs typeface="Arial" panose="020B0604020202020204" pitchFamily="34" charset="0"/>
              </a:rPr>
              <a:t>Diseases that are inherited in this way are manifested only when a person is homozygous (aa) for the mutated gene.</a:t>
            </a:r>
          </a:p>
          <a:p>
            <a:pPr eaLnBrk="1" hangingPunct="1">
              <a:lnSpc>
                <a:spcPct val="80000"/>
              </a:lnSpc>
              <a:buFontTx/>
              <a:buChar char="-"/>
            </a:pPr>
            <a:endParaRPr lang="en-US" altLang="en-US" sz="2200" dirty="0">
              <a:latin typeface="Arial" panose="020B0604020202020204" pitchFamily="34" charset="0"/>
              <a:cs typeface="Arial" panose="020B0604020202020204" pitchFamily="34" charset="0"/>
            </a:endParaRPr>
          </a:p>
          <a:p>
            <a:pPr eaLnBrk="1" hangingPunct="1">
              <a:lnSpc>
                <a:spcPct val="80000"/>
              </a:lnSpc>
              <a:buNone/>
            </a:pPr>
            <a:r>
              <a:rPr lang="en-US" altLang="en-US" sz="2200" dirty="0">
                <a:latin typeface="Arial" panose="020B0604020202020204" pitchFamily="34" charset="0"/>
                <a:cs typeface="Arial" panose="020B0604020202020204" pitchFamily="34" charset="0"/>
              </a:rPr>
              <a:t>- A genetic condition can occur when the child inherits one copy of a mutated (changed) gene from each parent. </a:t>
            </a:r>
            <a:endParaRPr lang="sr-Latn-CS" altLang="en-US" sz="2200" dirty="0">
              <a:latin typeface="Arial" panose="020B0604020202020204" pitchFamily="34" charset="0"/>
              <a:cs typeface="Arial" panose="020B0604020202020204" pitchFamily="34" charset="0"/>
            </a:endParaRPr>
          </a:p>
          <a:p>
            <a:pPr eaLnBrk="1" hangingPunct="1">
              <a:lnSpc>
                <a:spcPct val="80000"/>
              </a:lnSpc>
              <a:buFontTx/>
              <a:buNone/>
            </a:pPr>
            <a:endParaRPr lang="sr-Latn-CS" altLang="en-US" sz="2200" dirty="0">
              <a:latin typeface="Arial" panose="020B0604020202020204" pitchFamily="34" charset="0"/>
              <a:cs typeface="Arial" panose="020B0604020202020204" pitchFamily="34" charset="0"/>
            </a:endParaRPr>
          </a:p>
          <a:p>
            <a:pPr eaLnBrk="1" hangingPunct="1">
              <a:lnSpc>
                <a:spcPct val="80000"/>
              </a:lnSpc>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Example</a:t>
            </a:r>
            <a:r>
              <a:rPr lang="sr-Latn-CS" altLang="en-US" sz="2200" dirty="0">
                <a:latin typeface="Arial" panose="020B0604020202020204" pitchFamily="34" charset="0"/>
                <a:cs typeface="Arial" panose="020B0604020202020204" pitchFamily="34" charset="0"/>
              </a:rPr>
              <a:t>: </a:t>
            </a:r>
            <a:r>
              <a:rPr lang="en-US" altLang="en-US" sz="2200" b="1" dirty="0">
                <a:latin typeface="Arial" panose="020B0604020202020204" pitchFamily="34" charset="0"/>
                <a:cs typeface="Arial" panose="020B0604020202020204" pitchFamily="34" charset="0"/>
              </a:rPr>
              <a:t>metabolic disorders </a:t>
            </a:r>
            <a:r>
              <a:rPr lang="en-US" altLang="en-US" sz="2200" dirty="0">
                <a:latin typeface="Arial" panose="020B0604020202020204" pitchFamily="34" charset="0"/>
                <a:cs typeface="Arial" panose="020B0604020202020204" pitchFamily="34" charset="0"/>
              </a:rPr>
              <a:t>(phenylketonuria, alkaptonuria, albinism, hypothyroid cretinism), osteogenesis imperfecta</a:t>
            </a:r>
            <a:endParaRPr lang="sr-Latn-CS" altLang="en-US" sz="2200" dirty="0">
              <a:latin typeface="Arial" panose="020B0604020202020204" pitchFamily="34" charset="0"/>
              <a:cs typeface="Arial" panose="020B0604020202020204" pitchFamily="34" charset="0"/>
            </a:endParaRPr>
          </a:p>
          <a:p>
            <a:pPr eaLnBrk="1" hangingPunct="1">
              <a:lnSpc>
                <a:spcPct val="80000"/>
              </a:lnSpc>
              <a:buFontTx/>
              <a:buNone/>
            </a:pPr>
            <a:endParaRPr lang="sr-Latn-CS" altLang="en-US" sz="2200" dirty="0">
              <a:latin typeface="Arial" panose="020B0604020202020204" pitchFamily="34" charset="0"/>
              <a:cs typeface="Arial" panose="020B0604020202020204" pitchFamily="34" charset="0"/>
            </a:endParaRPr>
          </a:p>
          <a:p>
            <a:pPr eaLnBrk="1" hangingPunct="1">
              <a:lnSpc>
                <a:spcPct val="80000"/>
              </a:lnSpc>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a:t>
            </a:r>
            <a:r>
              <a:rPr lang="sr-Latn-CS" altLang="en-US" sz="2200" dirty="0">
                <a:latin typeface="Arial" panose="020B0604020202020204" pitchFamily="34" charset="0"/>
                <a:cs typeface="Arial" panose="020B0604020202020204" pitchFamily="34" charset="0"/>
              </a:rPr>
              <a:t>Healthy carriers of the mutated gene (Aa) have a 25% risk of having affected offspring.</a:t>
            </a:r>
          </a:p>
          <a:p>
            <a:pPr eaLnBrk="1" hangingPunct="1">
              <a:lnSpc>
                <a:spcPct val="80000"/>
              </a:lnSpc>
              <a:buFontTx/>
              <a:buNone/>
            </a:pPr>
            <a:r>
              <a:rPr lang="sr-Latn-CS" altLang="en-US" sz="2200" dirty="0">
                <a:latin typeface="Arial" panose="020B0604020202020204" pitchFamily="34" charset="0"/>
                <a:cs typeface="Arial" panose="020B0604020202020204" pitchFamily="34" charset="0"/>
              </a:rPr>
              <a:t>P      А</a:t>
            </a:r>
            <a:r>
              <a:rPr lang="sr-Latn-CS" altLang="en-US" sz="2200" b="1" dirty="0">
                <a:solidFill>
                  <a:srgbClr val="C00000"/>
                </a:solidFill>
                <a:latin typeface="Arial" panose="020B0604020202020204" pitchFamily="34" charset="0"/>
                <a:cs typeface="Arial" panose="020B0604020202020204" pitchFamily="34" charset="0"/>
              </a:rPr>
              <a:t>а</a:t>
            </a:r>
            <a:r>
              <a:rPr lang="sr-Latn-CS" altLang="en-US" sz="2200" dirty="0">
                <a:latin typeface="Arial" panose="020B0604020202020204" pitchFamily="34" charset="0"/>
                <a:cs typeface="Arial" panose="020B0604020202020204" pitchFamily="34" charset="0"/>
              </a:rPr>
              <a:t>  x  А</a:t>
            </a:r>
            <a:r>
              <a:rPr lang="sr-Latn-CS" altLang="en-US" sz="2200" b="1" dirty="0">
                <a:solidFill>
                  <a:srgbClr val="C00000"/>
                </a:solidFill>
                <a:latin typeface="Arial" panose="020B0604020202020204" pitchFamily="34" charset="0"/>
                <a:cs typeface="Arial" panose="020B0604020202020204" pitchFamily="34" charset="0"/>
              </a:rPr>
              <a:t>а</a:t>
            </a:r>
            <a:r>
              <a:rPr lang="en-US" altLang="en-US" sz="2200" dirty="0">
                <a:latin typeface="Arial" panose="020B0604020202020204" pitchFamily="34" charset="0"/>
                <a:cs typeface="Arial" panose="020B0604020202020204" pitchFamily="34" charset="0"/>
              </a:rPr>
              <a:t>                                  P:АА/</a:t>
            </a:r>
            <a:r>
              <a:rPr lang="en-US" altLang="en-US" sz="2200" dirty="0" err="1">
                <a:latin typeface="Arial" panose="020B0604020202020204" pitchFamily="34" charset="0"/>
                <a:cs typeface="Arial" panose="020B0604020202020204" pitchFamily="34" charset="0"/>
              </a:rPr>
              <a:t>А</a:t>
            </a:r>
            <a:r>
              <a:rPr lang="en-US" altLang="en-US" sz="2200" b="1" dirty="0" err="1">
                <a:solidFill>
                  <a:srgbClr val="C00000"/>
                </a:solidFill>
                <a:latin typeface="Arial" panose="020B0604020202020204" pitchFamily="34" charset="0"/>
                <a:cs typeface="Arial" panose="020B0604020202020204" pitchFamily="34" charset="0"/>
              </a:rPr>
              <a:t>а</a:t>
            </a:r>
            <a:r>
              <a:rPr lang="en-US" altLang="en-US" sz="2200" dirty="0">
                <a:latin typeface="Arial" panose="020B0604020202020204" pitchFamily="34" charset="0"/>
                <a:cs typeface="Arial" panose="020B0604020202020204" pitchFamily="34" charset="0"/>
              </a:rPr>
              <a:t> x </a:t>
            </a:r>
            <a:r>
              <a:rPr lang="en-US" altLang="en-US" sz="2200" b="1" u="sng" dirty="0" err="1">
                <a:solidFill>
                  <a:srgbClr val="C00000"/>
                </a:solidFill>
                <a:latin typeface="Arial" panose="020B0604020202020204" pitchFamily="34" charset="0"/>
                <a:cs typeface="Arial" panose="020B0604020202020204" pitchFamily="34" charset="0"/>
              </a:rPr>
              <a:t>аа</a:t>
            </a:r>
            <a:endParaRPr lang="sr-Latn-CS" altLang="en-US" sz="2200" b="1" u="sng" dirty="0">
              <a:solidFill>
                <a:srgbClr val="C00000"/>
              </a:solidFill>
              <a:latin typeface="Arial" panose="020B0604020202020204" pitchFamily="34" charset="0"/>
              <a:cs typeface="Arial" panose="020B0604020202020204" pitchFamily="34" charset="0"/>
            </a:endParaRPr>
          </a:p>
          <a:p>
            <a:pPr eaLnBrk="1" hangingPunct="1">
              <a:lnSpc>
                <a:spcPct val="80000"/>
              </a:lnSpc>
              <a:buFontTx/>
              <a:buNone/>
            </a:pPr>
            <a:r>
              <a:rPr lang="sr-Latn-CS" altLang="en-US" sz="2200" dirty="0">
                <a:latin typeface="Arial" panose="020B0604020202020204" pitchFamily="34" charset="0"/>
                <a:cs typeface="Arial" panose="020B0604020202020204" pitchFamily="34" charset="0"/>
              </a:rPr>
              <a:t>F1   АА, А</a:t>
            </a:r>
            <a:r>
              <a:rPr lang="sr-Latn-CS" altLang="en-US" sz="2200" b="1" dirty="0">
                <a:solidFill>
                  <a:srgbClr val="C00000"/>
                </a:solidFill>
                <a:latin typeface="Arial" panose="020B0604020202020204" pitchFamily="34" charset="0"/>
                <a:cs typeface="Arial" panose="020B0604020202020204" pitchFamily="34" charset="0"/>
              </a:rPr>
              <a:t>а</a:t>
            </a:r>
            <a:r>
              <a:rPr lang="sr-Latn-CS" altLang="en-US" sz="2200" dirty="0">
                <a:latin typeface="Arial" panose="020B0604020202020204" pitchFamily="34" charset="0"/>
                <a:cs typeface="Arial" panose="020B0604020202020204" pitchFamily="34" charset="0"/>
              </a:rPr>
              <a:t>, А</a:t>
            </a:r>
            <a:r>
              <a:rPr lang="sr-Latn-CS" altLang="en-US" sz="2200" b="1" dirty="0">
                <a:solidFill>
                  <a:srgbClr val="C00000"/>
                </a:solidFill>
                <a:latin typeface="Arial" panose="020B0604020202020204" pitchFamily="34" charset="0"/>
                <a:cs typeface="Arial" panose="020B0604020202020204" pitchFamily="34" charset="0"/>
              </a:rPr>
              <a:t>а</a:t>
            </a:r>
            <a:r>
              <a:rPr lang="sr-Latn-CS" altLang="en-US" sz="2200" dirty="0">
                <a:latin typeface="Arial" panose="020B0604020202020204" pitchFamily="34" charset="0"/>
                <a:cs typeface="Arial" panose="020B0604020202020204" pitchFamily="34" charset="0"/>
              </a:rPr>
              <a:t>, </a:t>
            </a:r>
            <a:r>
              <a:rPr lang="sr-Latn-CS" altLang="en-US" sz="2200" b="1" u="sng" dirty="0">
                <a:solidFill>
                  <a:srgbClr val="C00000"/>
                </a:solidFill>
                <a:latin typeface="Arial" panose="020B0604020202020204" pitchFamily="34" charset="0"/>
                <a:cs typeface="Arial" panose="020B0604020202020204" pitchFamily="34" charset="0"/>
              </a:rPr>
              <a:t>аа</a:t>
            </a:r>
            <a:r>
              <a:rPr lang="en-US" altLang="en-US" sz="2200" dirty="0">
                <a:latin typeface="Arial" panose="020B0604020202020204" pitchFamily="34" charset="0"/>
                <a:cs typeface="Arial" panose="020B0604020202020204" pitchFamily="34" charset="0"/>
              </a:rPr>
              <a:t>                          F1: </a:t>
            </a:r>
            <a:r>
              <a:rPr lang="en-US" altLang="en-US" sz="2200" dirty="0" err="1">
                <a:latin typeface="Arial" panose="020B0604020202020204" pitchFamily="34" charset="0"/>
                <a:cs typeface="Arial" panose="020B0604020202020204" pitchFamily="34" charset="0"/>
              </a:rPr>
              <a:t>Аа</a:t>
            </a:r>
            <a:r>
              <a:rPr lang="en-US" altLang="en-US" sz="2200" dirty="0">
                <a:latin typeface="Arial" panose="020B0604020202020204" pitchFamily="34" charset="0"/>
                <a:cs typeface="Arial" panose="020B0604020202020204" pitchFamily="34" charset="0"/>
              </a:rPr>
              <a:t>/</a:t>
            </a:r>
            <a:r>
              <a:rPr lang="en-US" altLang="en-US" sz="2200" dirty="0" err="1">
                <a:latin typeface="Arial" panose="020B0604020202020204" pitchFamily="34" charset="0"/>
                <a:cs typeface="Arial" panose="020B0604020202020204" pitchFamily="34" charset="0"/>
              </a:rPr>
              <a:t>А</a:t>
            </a:r>
            <a:r>
              <a:rPr lang="en-US" altLang="en-US" sz="2200" b="1" dirty="0" err="1">
                <a:solidFill>
                  <a:srgbClr val="C00000"/>
                </a:solidFill>
                <a:latin typeface="Arial" panose="020B0604020202020204" pitchFamily="34" charset="0"/>
                <a:cs typeface="Arial" panose="020B0604020202020204" pitchFamily="34" charset="0"/>
              </a:rPr>
              <a:t>а</a:t>
            </a:r>
            <a:r>
              <a:rPr lang="en-US" altLang="en-US" sz="2200" dirty="0">
                <a:latin typeface="Arial" panose="020B0604020202020204" pitchFamily="34" charset="0"/>
                <a:cs typeface="Arial" panose="020B0604020202020204" pitchFamily="34" charset="0"/>
              </a:rPr>
              <a:t>, </a:t>
            </a:r>
            <a:r>
              <a:rPr lang="en-US" altLang="en-US" sz="2200" dirty="0" err="1">
                <a:latin typeface="Arial" panose="020B0604020202020204" pitchFamily="34" charset="0"/>
                <a:cs typeface="Arial" panose="020B0604020202020204" pitchFamily="34" charset="0"/>
              </a:rPr>
              <a:t>А</a:t>
            </a:r>
            <a:r>
              <a:rPr lang="en-US" altLang="en-US" sz="2200" b="1" dirty="0" err="1">
                <a:solidFill>
                  <a:srgbClr val="C00000"/>
                </a:solidFill>
                <a:latin typeface="Arial" panose="020B0604020202020204" pitchFamily="34" charset="0"/>
                <a:cs typeface="Arial" panose="020B0604020202020204" pitchFamily="34" charset="0"/>
              </a:rPr>
              <a:t>а</a:t>
            </a:r>
            <a:r>
              <a:rPr lang="en-US" altLang="en-US" sz="2200" dirty="0">
                <a:latin typeface="Arial" panose="020B0604020202020204" pitchFamily="34" charset="0"/>
                <a:cs typeface="Arial" panose="020B0604020202020204" pitchFamily="34" charset="0"/>
              </a:rPr>
              <a:t>, </a:t>
            </a:r>
            <a:r>
              <a:rPr lang="en-US" altLang="en-US" sz="2200" b="1" u="sng" dirty="0" err="1">
                <a:solidFill>
                  <a:srgbClr val="C00000"/>
                </a:solidFill>
                <a:latin typeface="Arial" panose="020B0604020202020204" pitchFamily="34" charset="0"/>
                <a:cs typeface="Arial" panose="020B0604020202020204" pitchFamily="34" charset="0"/>
              </a:rPr>
              <a:t>аа</a:t>
            </a:r>
            <a:r>
              <a:rPr lang="en-US" altLang="en-US" sz="2200" dirty="0">
                <a:latin typeface="Arial" panose="020B0604020202020204" pitchFamily="34" charset="0"/>
                <a:cs typeface="Arial" panose="020B0604020202020204" pitchFamily="34" charset="0"/>
              </a:rPr>
              <a:t>, </a:t>
            </a:r>
            <a:r>
              <a:rPr lang="en-US" altLang="en-US" sz="2200" b="1" u="sng" dirty="0" err="1">
                <a:solidFill>
                  <a:srgbClr val="C00000"/>
                </a:solidFill>
                <a:latin typeface="Arial" panose="020B0604020202020204" pitchFamily="34" charset="0"/>
                <a:cs typeface="Arial" panose="020B0604020202020204" pitchFamily="34" charset="0"/>
              </a:rPr>
              <a:t>аа</a:t>
            </a:r>
            <a:endParaRPr lang="sr-Latn-CS" altLang="en-US" sz="2200" b="1" u="sng" dirty="0">
              <a:solidFill>
                <a:srgbClr val="C00000"/>
              </a:solidFill>
              <a:latin typeface="Arial" panose="020B0604020202020204" pitchFamily="34" charset="0"/>
              <a:cs typeface="Arial" panose="020B0604020202020204" pitchFamily="34" charset="0"/>
            </a:endParaRPr>
          </a:p>
          <a:p>
            <a:pPr eaLnBrk="1" hangingPunct="1">
              <a:lnSpc>
                <a:spcPct val="80000"/>
              </a:lnSpc>
              <a:buFontTx/>
              <a:buNone/>
            </a:pPr>
            <a:r>
              <a:rPr lang="sr-Latn-CS" altLang="en-US" sz="2200" dirty="0">
                <a:latin typeface="Arial" panose="020B0604020202020204" pitchFamily="34" charset="0"/>
                <a:cs typeface="Arial" panose="020B0604020202020204" pitchFamily="34" charset="0"/>
              </a:rPr>
              <a:t>                          </a:t>
            </a:r>
            <a:r>
              <a:rPr lang="sr-Latn-CS" altLang="en-US" sz="2200" b="1" u="sng" dirty="0">
                <a:solidFill>
                  <a:srgbClr val="C00000"/>
                </a:solidFill>
                <a:latin typeface="Arial" panose="020B0604020202020204" pitchFamily="34" charset="0"/>
                <a:cs typeface="Arial" panose="020B0604020202020204" pitchFamily="34" charset="0"/>
              </a:rPr>
              <a:t>25% affected</a:t>
            </a:r>
            <a:r>
              <a:rPr lang="en-US" altLang="en-US" sz="2200" b="1" dirty="0">
                <a:solidFill>
                  <a:srgbClr val="C00000"/>
                </a:solidFill>
                <a:latin typeface="Arial" panose="020B0604020202020204" pitchFamily="34" charset="0"/>
                <a:cs typeface="Arial" panose="020B0604020202020204" pitchFamily="34" charset="0"/>
              </a:rPr>
              <a:t>              </a:t>
            </a:r>
            <a:r>
              <a:rPr lang="en-US" altLang="en-US" sz="2200" dirty="0">
                <a:solidFill>
                  <a:srgbClr val="A50021"/>
                </a:solidFill>
                <a:latin typeface="Arial" panose="020B0604020202020204" pitchFamily="34" charset="0"/>
                <a:cs typeface="Arial" panose="020B0604020202020204" pitchFamily="34" charset="0"/>
              </a:rPr>
              <a:t>0% </a:t>
            </a:r>
            <a:r>
              <a:rPr lang="en-US" altLang="en-US" sz="2200" b="1" u="sng" dirty="0">
                <a:solidFill>
                  <a:srgbClr val="A50021"/>
                </a:solidFill>
                <a:latin typeface="Arial" panose="020B0604020202020204" pitchFamily="34" charset="0"/>
                <a:cs typeface="Arial" panose="020B0604020202020204" pitchFamily="34" charset="0"/>
              </a:rPr>
              <a:t>50% </a:t>
            </a:r>
            <a:r>
              <a:rPr lang="en-US" altLang="en-US" sz="2200" b="1" u="sng" dirty="0">
                <a:solidFill>
                  <a:srgbClr val="C00000"/>
                </a:solidFill>
                <a:latin typeface="Arial" panose="020B0604020202020204" pitchFamily="34" charset="0"/>
                <a:cs typeface="Arial" panose="020B0604020202020204" pitchFamily="34" charset="0"/>
              </a:rPr>
              <a:t>affected</a:t>
            </a:r>
          </a:p>
        </p:txBody>
      </p:sp>
    </p:spTree>
  </p:cSld>
  <p:clrMapOvr>
    <a:masterClrMapping/>
  </p:clrMapOvr>
  <mc:AlternateContent xmlns:mc="http://schemas.openxmlformats.org/markup-compatibility/2006" xmlns:p14="http://schemas.microsoft.com/office/powerpoint/2010/main">
    <mc:Choice Requires="p14">
      <p:transition spd="slow" p14:dur="2000" advTm="116497"/>
    </mc:Choice>
    <mc:Fallback xmlns="">
      <p:transition spd="slow" advTm="116497"/>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533400"/>
            <a:ext cx="9144000" cy="1143000"/>
          </a:xfrm>
        </p:spPr>
        <p:txBody>
          <a:bodyPr/>
          <a:lstStyle/>
          <a:p>
            <a:pPr algn="ctr" eaLnBrk="1" hangingPunct="1"/>
            <a:r>
              <a:rPr lang="en-US" altLang="en-US" sz="3200" b="1" dirty="0">
                <a:solidFill>
                  <a:schemeClr val="tx1"/>
                </a:solidFill>
                <a:latin typeface="Arial" panose="020B0604020202020204" pitchFamily="34" charset="0"/>
                <a:cs typeface="Arial" panose="020B0604020202020204" pitchFamily="34" charset="0"/>
              </a:rPr>
              <a:t>3. </a:t>
            </a:r>
            <a:r>
              <a:rPr lang="en-US" altLang="en-US" sz="3200" b="1" dirty="0">
                <a:solidFill>
                  <a:srgbClr val="C00000"/>
                </a:solidFill>
                <a:latin typeface="Arial" panose="020B0604020202020204" pitchFamily="34" charset="0"/>
                <a:cs typeface="Arial" panose="020B0604020202020204" pitchFamily="34" charset="0"/>
              </a:rPr>
              <a:t>Sex-linked inheritance</a:t>
            </a:r>
          </a:p>
        </p:txBody>
      </p:sp>
      <p:sp>
        <p:nvSpPr>
          <p:cNvPr id="24579" name="Rectangle 3"/>
          <p:cNvSpPr>
            <a:spLocks noGrp="1" noChangeArrowheads="1"/>
          </p:cNvSpPr>
          <p:nvPr>
            <p:ph idx="1"/>
          </p:nvPr>
        </p:nvSpPr>
        <p:spPr>
          <a:xfrm>
            <a:off x="228600" y="1935163"/>
            <a:ext cx="8686800" cy="4770437"/>
          </a:xfrm>
        </p:spPr>
        <p:txBody>
          <a:bodyPr/>
          <a:lstStyle/>
          <a:p>
            <a:pPr eaLnBrk="1" hangingPunct="1">
              <a:buNone/>
            </a:pPr>
            <a:r>
              <a:rPr lang="sr-Latn-CS" altLang="en-US" sz="2400" b="1" i="1" u="sng" dirty="0">
                <a:latin typeface="Arial" panose="020B0604020202020204" pitchFamily="34" charset="0"/>
                <a:cs typeface="Arial" panose="020B0604020202020204" pitchFamily="34" charset="0"/>
              </a:rPr>
              <a:t>X-Linked Inheritance- </a:t>
            </a:r>
            <a:r>
              <a:rPr lang="sr-Latn-CS" altLang="en-US" sz="2400" dirty="0">
                <a:latin typeface="Arial" panose="020B0604020202020204" pitchFamily="34" charset="0"/>
                <a:cs typeface="Arial" panose="020B0604020202020204" pitchFamily="34" charset="0"/>
              </a:rPr>
              <a:t>genetic conditions associated with mutations in genes on the X chromosome.</a:t>
            </a:r>
          </a:p>
          <a:p>
            <a:pPr eaLnBrk="1" hangingPunct="1">
              <a:buFontTx/>
              <a:buNone/>
            </a:pPr>
            <a:endParaRPr lang="sr-Latn-CS" altLang="en-US" sz="2200" b="1" dirty="0">
              <a:latin typeface="Arial" panose="020B0604020202020204" pitchFamily="34" charset="0"/>
              <a:cs typeface="Arial" panose="020B0604020202020204" pitchFamily="34" charset="0"/>
            </a:endParaRPr>
          </a:p>
          <a:p>
            <a:pPr eaLnBrk="1" hangingPunct="1">
              <a:buNone/>
            </a:pPr>
            <a:r>
              <a:rPr lang="en-US" altLang="en-US" sz="2400" b="1" dirty="0" err="1">
                <a:solidFill>
                  <a:srgbClr val="C00000"/>
                </a:solidFill>
                <a:latin typeface="Arial" panose="020B0604020202020204" pitchFamily="34" charset="0"/>
                <a:cs typeface="Arial" panose="020B0604020202020204" pitchFamily="34" charset="0"/>
              </a:rPr>
              <a:t>А</a:t>
            </a:r>
            <a:r>
              <a:rPr lang="en-US" altLang="en-US" sz="2400" b="1" dirty="0">
                <a:solidFill>
                  <a:srgbClr val="C00000"/>
                </a:solidFill>
                <a:latin typeface="Arial" panose="020B0604020202020204" pitchFamily="34" charset="0"/>
                <a:cs typeface="Arial" panose="020B0604020202020204" pitchFamily="34" charset="0"/>
              </a:rPr>
              <a:t>) </a:t>
            </a:r>
            <a:r>
              <a:rPr lang="sr-Latn-CS" altLang="en-US" sz="2400" b="1" dirty="0">
                <a:solidFill>
                  <a:srgbClr val="C00000"/>
                </a:solidFill>
                <a:latin typeface="Arial" panose="020B0604020202020204" pitchFamily="34" charset="0"/>
                <a:cs typeface="Arial" panose="020B0604020202020204" pitchFamily="34" charset="0"/>
              </a:rPr>
              <a:t>X-linked dominant inheritance - </a:t>
            </a:r>
            <a:r>
              <a:rPr lang="sr-Latn-CS" altLang="en-US" sz="2200" dirty="0">
                <a:latin typeface="Arial" panose="020B0604020202020204" pitchFamily="34" charset="0"/>
                <a:cs typeface="Arial" panose="020B0604020202020204" pitchFamily="34" charset="0"/>
              </a:rPr>
              <a:t>manifestation of a mutation when it is present on one X chromosome</a:t>
            </a:r>
          </a:p>
          <a:p>
            <a:pPr eaLnBrk="1" hangingPunct="1">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The mutated allele can be inherited from the father or from the mother, but fathers pass it on only to daughters.</a:t>
            </a:r>
          </a:p>
          <a:p>
            <a:pPr eaLnBrk="1" hangingPunct="1">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Men and women are affected, but </a:t>
            </a:r>
            <a:r>
              <a:rPr lang="en-US" altLang="en-US" sz="2200" b="1" dirty="0">
                <a:latin typeface="Arial" panose="020B0604020202020204" pitchFamily="34" charset="0"/>
                <a:cs typeface="Arial" panose="020B0604020202020204" pitchFamily="34" charset="0"/>
              </a:rPr>
              <a:t>women twice as often</a:t>
            </a:r>
            <a:r>
              <a:rPr lang="en-US" altLang="en-US" sz="2200" dirty="0">
                <a:latin typeface="Arial" panose="020B0604020202020204" pitchFamily="34" charset="0"/>
                <a:cs typeface="Arial" panose="020B0604020202020204" pitchFamily="34" charset="0"/>
              </a:rPr>
              <a:t>.</a:t>
            </a:r>
          </a:p>
          <a:p>
            <a:pPr eaLnBrk="1" hangingPunct="1">
              <a:buFont typeface="Wingdings 2" panose="05020102010507070707" pitchFamily="18" charset="2"/>
              <a:buNone/>
            </a:pPr>
            <a:endParaRPr lang="en-US" altLang="en-US" sz="22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Example. vitamin D-resistant rickets</a:t>
            </a:r>
          </a:p>
        </p:txBody>
      </p:sp>
    </p:spTree>
  </p:cSld>
  <p:clrMapOvr>
    <a:masterClrMapping/>
  </p:clrMapOvr>
  <mc:AlternateContent xmlns:mc="http://schemas.openxmlformats.org/markup-compatibility/2006" xmlns:p14="http://schemas.microsoft.com/office/powerpoint/2010/main">
    <mc:Choice Requires="p14">
      <p:transition spd="slow" p14:dur="2000" advTm="109441"/>
    </mc:Choice>
    <mc:Fallback xmlns="">
      <p:transition spd="slow" advTm="10944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07A1F-F675-E341-8FC6-2A5772850725}"/>
              </a:ext>
            </a:extLst>
          </p:cNvPr>
          <p:cNvSpPr>
            <a:spLocks noGrp="1"/>
          </p:cNvSpPr>
          <p:nvPr>
            <p:ph type="title"/>
          </p:nvPr>
        </p:nvSpPr>
        <p:spPr/>
        <p:txBody>
          <a:bodyPr/>
          <a:lstStyle/>
          <a:p>
            <a:endParaRPr lang="sr-Latn-RS"/>
          </a:p>
        </p:txBody>
      </p:sp>
      <p:sp>
        <p:nvSpPr>
          <p:cNvPr id="3" name="Content Placeholder 2">
            <a:extLst>
              <a:ext uri="{FF2B5EF4-FFF2-40B4-BE49-F238E27FC236}">
                <a16:creationId xmlns:a16="http://schemas.microsoft.com/office/drawing/2014/main" id="{03B6A28B-ACC1-9D41-988A-F910DCCB43C5}"/>
              </a:ext>
            </a:extLst>
          </p:cNvPr>
          <p:cNvSpPr>
            <a:spLocks noGrp="1"/>
          </p:cNvSpPr>
          <p:nvPr>
            <p:ph idx="1"/>
          </p:nvPr>
        </p:nvSpPr>
        <p:spPr/>
        <p:txBody>
          <a:bodyPr/>
          <a:lstStyle/>
          <a:p>
            <a:endParaRPr lang="sr-Latn-RS"/>
          </a:p>
        </p:txBody>
      </p:sp>
      <p:pic>
        <p:nvPicPr>
          <p:cNvPr id="1026" name="Picture 2" descr="LONG-TERM TREATMENT OF VITAMIN-D RESISTANT RICKETS. | Semantic Scholar">
            <a:extLst>
              <a:ext uri="{FF2B5EF4-FFF2-40B4-BE49-F238E27FC236}">
                <a16:creationId xmlns:a16="http://schemas.microsoft.com/office/drawing/2014/main" id="{2CCBE6E8-CE14-3647-8312-38E50F417D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8838"/>
            <a:ext cx="9144000" cy="5138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467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457200"/>
            <a:ext cx="8229600" cy="914400"/>
          </a:xfrm>
        </p:spPr>
        <p:txBody>
          <a:bodyPr/>
          <a:lstStyle/>
          <a:p>
            <a:pPr eaLnBrk="1" hangingPunct="1"/>
            <a:r>
              <a:rPr lang="sr-Cyrl-CS" altLang="en-US" sz="2400" b="1" dirty="0">
                <a:solidFill>
                  <a:srgbClr val="C00000"/>
                </a:solidFill>
                <a:latin typeface="Arial" panose="020B0604020202020204" pitchFamily="34" charset="0"/>
                <a:cs typeface="Arial" panose="020B0604020202020204" pitchFamily="34" charset="0"/>
              </a:rPr>
              <a:t>Б) </a:t>
            </a:r>
            <a:r>
              <a:rPr lang="en-US" altLang="en-US" sz="2400" b="1" dirty="0">
                <a:solidFill>
                  <a:srgbClr val="C00000"/>
                </a:solidFill>
                <a:latin typeface="Arial" panose="020B0604020202020204" pitchFamily="34" charset="0"/>
                <a:cs typeface="Arial" panose="020B0604020202020204" pitchFamily="34" charset="0"/>
              </a:rPr>
              <a:t>X-linked recessive inheritance</a:t>
            </a:r>
            <a:endParaRPr lang="sr-Cyrl-CS" altLang="en-US" sz="2400" b="1" dirty="0">
              <a:solidFill>
                <a:srgbClr val="C00000"/>
              </a:solidFill>
              <a:latin typeface="Arial" panose="020B0604020202020204" pitchFamily="34" charset="0"/>
              <a:cs typeface="Arial" panose="020B0604020202020204" pitchFamily="34" charset="0"/>
            </a:endParaRPr>
          </a:p>
        </p:txBody>
      </p:sp>
      <p:sp>
        <p:nvSpPr>
          <p:cNvPr id="25603" name="Rectangle 3"/>
          <p:cNvSpPr>
            <a:spLocks noGrp="1" noChangeArrowheads="1"/>
          </p:cNvSpPr>
          <p:nvPr>
            <p:ph idx="1"/>
          </p:nvPr>
        </p:nvSpPr>
        <p:spPr>
          <a:xfrm>
            <a:off x="457200" y="1752600"/>
            <a:ext cx="8229600" cy="4724400"/>
          </a:xfrm>
        </p:spPr>
        <p:txBody>
          <a:bodyPr>
            <a:normAutofit fontScale="92500" lnSpcReduction="10000"/>
          </a:bodyPr>
          <a:lstStyle/>
          <a:p>
            <a:pPr marL="274320" indent="-274320" eaLnBrk="1" fontAlgn="auto" hangingPunct="1">
              <a:spcAft>
                <a:spcPts val="0"/>
              </a:spcAft>
              <a:buClr>
                <a:schemeClr val="accent3"/>
              </a:buClr>
              <a:buFont typeface="Wingdings 2"/>
              <a:buNone/>
              <a:defRPr/>
            </a:pPr>
            <a:r>
              <a:rPr lang="sr-Cyrl-RS" sz="2400" dirty="0">
                <a:latin typeface="Arial" pitchFamily="34" charset="0"/>
                <a:cs typeface="Arial" pitchFamily="34" charset="0"/>
              </a:rPr>
              <a:t>- </a:t>
            </a:r>
            <a:r>
              <a:rPr lang="en-US" sz="2400" dirty="0">
                <a:latin typeface="Arial" pitchFamily="34" charset="0"/>
                <a:cs typeface="Arial" pitchFamily="34" charset="0"/>
              </a:rPr>
              <a:t>The disease is transmitted </a:t>
            </a:r>
            <a:r>
              <a:rPr lang="en-US" sz="2400" b="1" dirty="0">
                <a:latin typeface="Arial" pitchFamily="34" charset="0"/>
                <a:cs typeface="Arial" pitchFamily="34" charset="0"/>
              </a:rPr>
              <a:t>from mothers to sons</a:t>
            </a:r>
            <a:r>
              <a:rPr lang="en-US" sz="2400" dirty="0">
                <a:latin typeface="Arial" pitchFamily="34" charset="0"/>
                <a:cs typeface="Arial" pitchFamily="34" charset="0"/>
              </a:rPr>
              <a:t>.</a:t>
            </a:r>
          </a:p>
          <a:p>
            <a:pPr marL="274320" indent="-274320" eaLnBrk="1" fontAlgn="auto" hangingPunct="1">
              <a:spcAft>
                <a:spcPts val="0"/>
              </a:spcAft>
              <a:buClr>
                <a:schemeClr val="accent3"/>
              </a:buClr>
              <a:buFontTx/>
              <a:buNone/>
              <a:defRPr/>
            </a:pPr>
            <a:endParaRPr lang="sr-Latn-CS" sz="2400" dirty="0">
              <a:latin typeface="Arial" pitchFamily="34" charset="0"/>
              <a:cs typeface="Arial" pitchFamily="34" charset="0"/>
            </a:endParaRPr>
          </a:p>
          <a:p>
            <a:pPr marL="274320" indent="-274320" eaLnBrk="1" fontAlgn="auto" hangingPunct="1">
              <a:spcAft>
                <a:spcPts val="0"/>
              </a:spcAft>
              <a:buClr>
                <a:schemeClr val="accent3"/>
              </a:buClr>
              <a:buFontTx/>
              <a:buNone/>
              <a:defRPr/>
            </a:pPr>
            <a:r>
              <a:rPr lang="en-US" sz="2400" dirty="0">
                <a:latin typeface="Arial" pitchFamily="34" charset="0"/>
                <a:cs typeface="Arial" pitchFamily="34" charset="0"/>
              </a:rPr>
              <a:t>XX- healthy woman, </a:t>
            </a:r>
            <a:r>
              <a:rPr lang="en-US" sz="2400" dirty="0" err="1">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dirty="0" err="1">
                <a:latin typeface="Arial" pitchFamily="34" charset="0"/>
                <a:cs typeface="Arial" pitchFamily="34" charset="0"/>
              </a:rPr>
              <a:t>X</a:t>
            </a:r>
            <a:r>
              <a:rPr lang="en-US" sz="2400" dirty="0">
                <a:latin typeface="Arial" pitchFamily="34" charset="0"/>
                <a:cs typeface="Arial" pitchFamily="34" charset="0"/>
              </a:rPr>
              <a:t>-carrier, </a:t>
            </a:r>
            <a:r>
              <a:rPr lang="en-US" sz="2400" dirty="0" err="1">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dirty="0" err="1">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dirty="0">
                <a:latin typeface="Arial" pitchFamily="34" charset="0"/>
                <a:cs typeface="Arial" pitchFamily="34" charset="0"/>
              </a:rPr>
              <a:t>- </a:t>
            </a:r>
            <a:r>
              <a:rPr lang="en-US" sz="2400" dirty="0" err="1">
                <a:latin typeface="Arial" pitchFamily="34" charset="0"/>
                <a:cs typeface="Arial" pitchFamily="34" charset="0"/>
              </a:rPr>
              <a:t>affecte</a:t>
            </a:r>
            <a:r>
              <a:rPr lang="en-US" sz="2400" dirty="0">
                <a:latin typeface="Arial" pitchFamily="34" charset="0"/>
                <a:cs typeface="Arial" pitchFamily="34" charset="0"/>
              </a:rPr>
              <a:t> woman</a:t>
            </a:r>
          </a:p>
          <a:p>
            <a:pPr marL="274320" indent="-274320" eaLnBrk="1" fontAlgn="auto" hangingPunct="1">
              <a:spcAft>
                <a:spcPts val="0"/>
              </a:spcAft>
              <a:buClr>
                <a:schemeClr val="accent3"/>
              </a:buClr>
              <a:buFontTx/>
              <a:buNone/>
              <a:defRPr/>
            </a:pPr>
            <a:r>
              <a:rPr lang="sr-Latn-CS" sz="2400" dirty="0">
                <a:latin typeface="Arial" pitchFamily="34" charset="0"/>
                <a:cs typeface="Arial" pitchFamily="34" charset="0"/>
              </a:rPr>
              <a:t>X</a:t>
            </a:r>
            <a:r>
              <a:rPr lang="sr-Latn-CS" sz="2400" b="1" baseline="30000" dirty="0">
                <a:solidFill>
                  <a:srgbClr val="C00000"/>
                </a:solidFill>
                <a:latin typeface="Arial" pitchFamily="34" charset="0"/>
                <a:cs typeface="Arial" pitchFamily="34" charset="0"/>
              </a:rPr>
              <a:t>а</a:t>
            </a:r>
            <a:r>
              <a:rPr lang="sr-Latn-CS" sz="2400" dirty="0">
                <a:latin typeface="Arial" pitchFamily="34" charset="0"/>
                <a:cs typeface="Arial" pitchFamily="34" charset="0"/>
              </a:rPr>
              <a:t>Y- affected man</a:t>
            </a:r>
          </a:p>
          <a:p>
            <a:pPr marL="274320" indent="-274320" eaLnBrk="1" fontAlgn="auto" hangingPunct="1">
              <a:spcAft>
                <a:spcPts val="0"/>
              </a:spcAft>
              <a:buClr>
                <a:schemeClr val="accent3"/>
              </a:buClr>
              <a:buFontTx/>
              <a:buNone/>
              <a:defRPr/>
            </a:pPr>
            <a:r>
              <a:rPr lang="en-US" sz="2400" dirty="0">
                <a:latin typeface="Arial" pitchFamily="34" charset="0"/>
                <a:cs typeface="Arial" pitchFamily="34" charset="0"/>
              </a:rPr>
              <a:t> </a:t>
            </a:r>
          </a:p>
          <a:p>
            <a:pPr marL="274320" indent="-274320" eaLnBrk="1" fontAlgn="auto" hangingPunct="1">
              <a:spcAft>
                <a:spcPts val="0"/>
              </a:spcAft>
              <a:buClr>
                <a:schemeClr val="accent3"/>
              </a:buClr>
              <a:buFontTx/>
              <a:buNone/>
              <a:defRPr/>
            </a:pPr>
            <a:r>
              <a:rPr lang="sr-Latn-RS" sz="2400" dirty="0">
                <a:latin typeface="Arial" pitchFamily="34" charset="0"/>
                <a:cs typeface="Arial" pitchFamily="34" charset="0"/>
              </a:rPr>
              <a:t>P</a:t>
            </a:r>
            <a:r>
              <a:rPr lang="en-US" sz="2400" dirty="0">
                <a:latin typeface="Arial" pitchFamily="34" charset="0"/>
                <a:cs typeface="Arial" pitchFamily="34" charset="0"/>
              </a:rPr>
              <a:t>     </a:t>
            </a:r>
            <a:r>
              <a:rPr lang="en-US" sz="2400" dirty="0" err="1">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dirty="0" err="1">
                <a:latin typeface="Arial" pitchFamily="34" charset="0"/>
                <a:cs typeface="Arial" pitchFamily="34" charset="0"/>
              </a:rPr>
              <a:t>X</a:t>
            </a:r>
            <a:r>
              <a:rPr lang="en-US" sz="2400" dirty="0">
                <a:latin typeface="Arial" pitchFamily="34" charset="0"/>
                <a:cs typeface="Arial" pitchFamily="34" charset="0"/>
              </a:rPr>
              <a:t>  x XY</a:t>
            </a:r>
          </a:p>
          <a:p>
            <a:pPr marL="274320" indent="-274320" eaLnBrk="1" fontAlgn="auto" hangingPunct="1">
              <a:spcAft>
                <a:spcPts val="0"/>
              </a:spcAft>
              <a:buClr>
                <a:schemeClr val="accent3"/>
              </a:buClr>
              <a:buFontTx/>
              <a:buNone/>
              <a:defRPr/>
            </a:pPr>
            <a:r>
              <a:rPr lang="sr-Latn-RS" sz="2400" dirty="0">
                <a:latin typeface="Arial" pitchFamily="34" charset="0"/>
                <a:cs typeface="Arial" pitchFamily="34" charset="0"/>
              </a:rPr>
              <a:t>F</a:t>
            </a:r>
            <a:r>
              <a:rPr lang="en-US" sz="2400" dirty="0">
                <a:latin typeface="Arial" pitchFamily="34" charset="0"/>
                <a:cs typeface="Arial" pitchFamily="34" charset="0"/>
              </a:rPr>
              <a:t>1   </a:t>
            </a:r>
            <a:r>
              <a:rPr lang="en-US" sz="2400" dirty="0" err="1">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dirty="0" err="1">
                <a:latin typeface="Arial" pitchFamily="34" charset="0"/>
                <a:cs typeface="Arial" pitchFamily="34" charset="0"/>
              </a:rPr>
              <a:t>X</a:t>
            </a:r>
            <a:r>
              <a:rPr lang="en-US" sz="2400" dirty="0">
                <a:latin typeface="Arial" pitchFamily="34" charset="0"/>
                <a:cs typeface="Arial" pitchFamily="34" charset="0"/>
              </a:rPr>
              <a:t>, </a:t>
            </a:r>
            <a:r>
              <a:rPr lang="sr-Cyrl-RS" sz="2400" dirty="0">
                <a:latin typeface="Arial" pitchFamily="34" charset="0"/>
                <a:cs typeface="Arial" pitchFamily="34" charset="0"/>
              </a:rPr>
              <a:t>           </a:t>
            </a:r>
            <a:r>
              <a:rPr lang="en-US" sz="2400" b="1" dirty="0" err="1">
                <a:solidFill>
                  <a:srgbClr val="C00000"/>
                </a:solidFill>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b="1" dirty="0" err="1">
                <a:solidFill>
                  <a:srgbClr val="C00000"/>
                </a:solidFill>
                <a:latin typeface="Arial" pitchFamily="34" charset="0"/>
                <a:cs typeface="Arial" pitchFamily="34" charset="0"/>
              </a:rPr>
              <a:t>Y</a:t>
            </a:r>
            <a:r>
              <a:rPr lang="en-US" sz="2400" b="1" dirty="0">
                <a:latin typeface="Arial" pitchFamily="34" charset="0"/>
                <a:cs typeface="Arial" pitchFamily="34" charset="0"/>
              </a:rPr>
              <a:t>,</a:t>
            </a:r>
            <a:r>
              <a:rPr lang="en-US" sz="2400" b="1" dirty="0">
                <a:solidFill>
                  <a:srgbClr val="C00000"/>
                </a:solidFill>
                <a:latin typeface="Arial" pitchFamily="34" charset="0"/>
                <a:cs typeface="Arial" pitchFamily="34" charset="0"/>
              </a:rPr>
              <a:t> </a:t>
            </a:r>
            <a:r>
              <a:rPr lang="sr-Cyrl-RS" sz="2400" b="1" dirty="0">
                <a:solidFill>
                  <a:srgbClr val="C00000"/>
                </a:solidFill>
                <a:latin typeface="Arial" pitchFamily="34" charset="0"/>
                <a:cs typeface="Arial" pitchFamily="34" charset="0"/>
              </a:rPr>
              <a:t>        </a:t>
            </a:r>
            <a:r>
              <a:rPr lang="en-US" sz="2400" dirty="0">
                <a:latin typeface="Arial" pitchFamily="34" charset="0"/>
                <a:cs typeface="Arial" pitchFamily="34" charset="0"/>
              </a:rPr>
              <a:t>XX, XY</a:t>
            </a:r>
            <a:endParaRPr lang="sr-Cyrl-RS" sz="2400" dirty="0">
              <a:latin typeface="Arial" pitchFamily="34" charset="0"/>
              <a:cs typeface="Arial" pitchFamily="34" charset="0"/>
            </a:endParaRPr>
          </a:p>
          <a:p>
            <a:pPr marL="274320" indent="-274320" eaLnBrk="1" fontAlgn="auto" hangingPunct="1">
              <a:spcAft>
                <a:spcPts val="0"/>
              </a:spcAft>
              <a:buClr>
                <a:schemeClr val="accent3"/>
              </a:buClr>
              <a:buFontTx/>
              <a:buNone/>
              <a:defRPr/>
            </a:pPr>
            <a:r>
              <a:rPr lang="sr-Cyrl-RS" sz="2400" dirty="0">
                <a:latin typeface="Arial" pitchFamily="34" charset="0"/>
                <a:cs typeface="Arial" pitchFamily="34" charset="0"/>
              </a:rPr>
              <a:t>    </a:t>
            </a:r>
            <a:r>
              <a:rPr lang="en-US" sz="2400" dirty="0">
                <a:latin typeface="Arial" pitchFamily="34" charset="0"/>
                <a:cs typeface="Arial" pitchFamily="34" charset="0"/>
              </a:rPr>
              <a:t>   </a:t>
            </a:r>
            <a:r>
              <a:rPr lang="en-US" sz="1700" dirty="0">
                <a:latin typeface="Arial" pitchFamily="34" charset="0"/>
                <a:cs typeface="Arial" pitchFamily="34" charset="0"/>
              </a:rPr>
              <a:t>carrier</a:t>
            </a:r>
            <a:r>
              <a:rPr lang="sr-Cyrl-RS" sz="1700" dirty="0">
                <a:latin typeface="Arial" pitchFamily="34" charset="0"/>
                <a:cs typeface="Arial" pitchFamily="34" charset="0"/>
              </a:rPr>
              <a:t>       </a:t>
            </a:r>
            <a:r>
              <a:rPr lang="en-US" sz="1700" dirty="0">
                <a:latin typeface="Arial" pitchFamily="34" charset="0"/>
                <a:cs typeface="Arial" pitchFamily="34" charset="0"/>
              </a:rPr>
              <a:t>    </a:t>
            </a:r>
            <a:r>
              <a:rPr lang="sr-Cyrl-RS" sz="1700" dirty="0">
                <a:latin typeface="Arial" pitchFamily="34" charset="0"/>
                <a:cs typeface="Arial" pitchFamily="34" charset="0"/>
              </a:rPr>
              <a:t> </a:t>
            </a:r>
            <a:r>
              <a:rPr lang="en-US" sz="1700" b="1" dirty="0">
                <a:solidFill>
                  <a:srgbClr val="C00000"/>
                </a:solidFill>
                <a:latin typeface="Arial" pitchFamily="34" charset="0"/>
                <a:cs typeface="Arial" pitchFamily="34" charset="0"/>
              </a:rPr>
              <a:t>affected</a:t>
            </a:r>
            <a:r>
              <a:rPr lang="sr-Cyrl-RS" sz="1700" dirty="0">
                <a:latin typeface="Arial" pitchFamily="34" charset="0"/>
                <a:cs typeface="Arial" pitchFamily="34" charset="0"/>
              </a:rPr>
              <a:t>           </a:t>
            </a:r>
            <a:r>
              <a:rPr lang="en-US" sz="1700" dirty="0">
                <a:latin typeface="Arial" pitchFamily="34" charset="0"/>
                <a:cs typeface="Arial" pitchFamily="34" charset="0"/>
              </a:rPr>
              <a:t>   healthy</a:t>
            </a:r>
          </a:p>
          <a:p>
            <a:pPr marL="274320" indent="-274320" eaLnBrk="1" fontAlgn="auto" hangingPunct="1">
              <a:spcAft>
                <a:spcPts val="0"/>
              </a:spcAft>
              <a:buClr>
                <a:schemeClr val="accent3"/>
              </a:buClr>
              <a:buFontTx/>
              <a:buNone/>
              <a:defRPr/>
            </a:pPr>
            <a:endParaRPr lang="en-US" sz="2400" dirty="0">
              <a:latin typeface="Arial" pitchFamily="34" charset="0"/>
              <a:cs typeface="Arial" pitchFamily="34" charset="0"/>
            </a:endParaRPr>
          </a:p>
          <a:p>
            <a:pPr eaLnBrk="1" fontAlgn="auto" hangingPunct="1">
              <a:spcAft>
                <a:spcPts val="0"/>
              </a:spcAft>
              <a:buClr>
                <a:schemeClr val="accent3"/>
              </a:buClr>
              <a:buFontTx/>
              <a:buChar char="-"/>
              <a:defRPr/>
            </a:pPr>
            <a:r>
              <a:rPr lang="en-US" sz="2400" dirty="0">
                <a:latin typeface="Arial" pitchFamily="34" charset="0"/>
                <a:cs typeface="Arial" pitchFamily="34" charset="0"/>
              </a:rPr>
              <a:t>The probability of getting a recessive homozygote is increased by consanguineous marriages.</a:t>
            </a:r>
          </a:p>
          <a:p>
            <a:pPr eaLnBrk="1" fontAlgn="auto" hangingPunct="1">
              <a:spcAft>
                <a:spcPts val="0"/>
              </a:spcAft>
              <a:buClr>
                <a:schemeClr val="accent3"/>
              </a:buClr>
              <a:buFontTx/>
              <a:buChar char="-"/>
              <a:defRPr/>
            </a:pPr>
            <a:r>
              <a:rPr lang="en-US" sz="2400" dirty="0">
                <a:latin typeface="Arial" pitchFamily="34" charset="0"/>
                <a:cs typeface="Arial" pitchFamily="34" charset="0"/>
              </a:rPr>
              <a:t>Examples: color blindness and hemophilia</a:t>
            </a:r>
            <a:endParaRPr lang="sr-Latn-CS" sz="24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137182"/>
    </mc:Choice>
    <mc:Fallback xmlns="">
      <p:transition spd="slow" advTm="137182"/>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704850"/>
            <a:ext cx="8229600" cy="742950"/>
          </a:xfrm>
        </p:spPr>
        <p:txBody>
          <a:bodyPr/>
          <a:lstStyle/>
          <a:p>
            <a:pPr eaLnBrk="1" hangingPunct="1"/>
            <a:r>
              <a:rPr lang="en-US" altLang="en-US" sz="2400" b="1" i="1" u="sng" dirty="0">
                <a:solidFill>
                  <a:schemeClr val="tx1"/>
                </a:solidFill>
                <a:latin typeface="Arial" panose="020B0604020202020204" pitchFamily="34" charset="0"/>
                <a:cs typeface="Arial" panose="020B0604020202020204" pitchFamily="34" charset="0"/>
              </a:rPr>
              <a:t>Y linkage- holandric inheritance</a:t>
            </a:r>
            <a:endParaRPr lang="sr-Cyrl-CS" altLang="en-US" sz="2400" b="1" i="1" u="sng" dirty="0">
              <a:solidFill>
                <a:schemeClr val="tx1"/>
              </a:solidFill>
              <a:latin typeface="Arial" panose="020B0604020202020204" pitchFamily="34" charset="0"/>
              <a:cs typeface="Arial" panose="020B0604020202020204" pitchFamily="34" charset="0"/>
            </a:endParaRPr>
          </a:p>
        </p:txBody>
      </p:sp>
      <p:sp>
        <p:nvSpPr>
          <p:cNvPr id="26627" name="Rectangle 3"/>
          <p:cNvSpPr>
            <a:spLocks noGrp="1" noChangeArrowheads="1"/>
          </p:cNvSpPr>
          <p:nvPr>
            <p:ph sz="half" idx="1"/>
          </p:nvPr>
        </p:nvSpPr>
        <p:spPr>
          <a:xfrm>
            <a:off x="0" y="1600200"/>
            <a:ext cx="5181600" cy="4525963"/>
          </a:xfrm>
        </p:spPr>
        <p:txBody>
          <a:bodyPr/>
          <a:lstStyle/>
          <a:p>
            <a:pPr eaLnBrk="1" hangingPunct="1">
              <a:lnSpc>
                <a:spcPct val="80000"/>
              </a:lnSpc>
            </a:pPr>
            <a:endParaRPr lang="sr-Latn-CS" altLang="en-US" sz="2400" dirty="0">
              <a:latin typeface="Arial" panose="020B0604020202020204" pitchFamily="34" charset="0"/>
              <a:cs typeface="Arial" panose="020B0604020202020204" pitchFamily="34" charset="0"/>
            </a:endParaRPr>
          </a:p>
          <a:p>
            <a:pPr eaLnBrk="1" hangingPunct="1">
              <a:lnSpc>
                <a:spcPct val="80000"/>
              </a:lnSpc>
            </a:pPr>
            <a:endParaRPr lang="sr-Latn-CS" altLang="en-US" sz="2400" dirty="0">
              <a:latin typeface="Arial" panose="020B0604020202020204" pitchFamily="34" charset="0"/>
              <a:cs typeface="Arial" panose="020B0604020202020204" pitchFamily="34" charset="0"/>
            </a:endParaRPr>
          </a:p>
          <a:p>
            <a:pPr eaLnBrk="1" hangingPunct="1">
              <a:lnSpc>
                <a:spcPct val="80000"/>
              </a:lnSpc>
              <a:buFontTx/>
              <a:buNone/>
            </a:pPr>
            <a:r>
              <a:rPr lang="sr-Latn-CS" altLang="en-US" sz="2400" dirty="0">
                <a:latin typeface="Arial" panose="020B0604020202020204" pitchFamily="34" charset="0"/>
                <a:cs typeface="Arial" panose="020B0604020202020204" pitchFamily="34" charset="0"/>
              </a:rPr>
              <a:t>Because only males normally have Y chromosomes, Y-linked genes can only be transmitted from father to son.</a:t>
            </a:r>
          </a:p>
          <a:p>
            <a:pPr eaLnBrk="1" hangingPunct="1">
              <a:lnSpc>
                <a:spcPct val="80000"/>
              </a:lnSpc>
              <a:buFontTx/>
              <a:buNone/>
            </a:pPr>
            <a:endParaRPr lang="sr-Latn-CS" altLang="en-US" sz="2400" dirty="0">
              <a:solidFill>
                <a:srgbClr val="FFFFCC"/>
              </a:solidFill>
              <a:latin typeface="Arial" panose="020B0604020202020204" pitchFamily="34" charset="0"/>
              <a:cs typeface="Arial" panose="020B0604020202020204" pitchFamily="34" charset="0"/>
            </a:endParaRPr>
          </a:p>
          <a:p>
            <a:pPr eaLnBrk="1" hangingPunct="1">
              <a:lnSpc>
                <a:spcPct val="80000"/>
              </a:lnSpc>
              <a:buNone/>
            </a:pPr>
            <a:r>
              <a:rPr lang="sr-Latn-CS" altLang="en-US" sz="2400" dirty="0">
                <a:latin typeface="Arial" panose="020B0604020202020204" pitchFamily="34" charset="0"/>
                <a:cs typeface="Arial" panose="020B0604020202020204" pitchFamily="34" charset="0"/>
              </a:rPr>
              <a:t>Example: </a:t>
            </a:r>
            <a:r>
              <a:rPr lang="sr-Latn-CS" altLang="en-US" sz="2400" dirty="0">
                <a:solidFill>
                  <a:srgbClr val="C00000"/>
                </a:solidFill>
                <a:latin typeface="Arial" panose="020B0604020202020204" pitchFamily="34" charset="0"/>
                <a:cs typeface="Arial" panose="020B0604020202020204" pitchFamily="34" charset="0"/>
              </a:rPr>
              <a:t>inheritance of hairy pinna</a:t>
            </a:r>
            <a:endParaRPr lang="sr-Latn-CS" altLang="en-US" sz="2400" dirty="0">
              <a:latin typeface="Arial" panose="020B0604020202020204" pitchFamily="34" charset="0"/>
              <a:cs typeface="Arial" panose="020B0604020202020204" pitchFamily="34" charset="0"/>
            </a:endParaRPr>
          </a:p>
          <a:p>
            <a:pPr eaLnBrk="1" hangingPunct="1">
              <a:lnSpc>
                <a:spcPct val="80000"/>
              </a:lnSpc>
              <a:buFontTx/>
              <a:buNone/>
            </a:pPr>
            <a:endParaRPr lang="en-US" altLang="en-US" sz="2400" dirty="0">
              <a:latin typeface="Arial" panose="020B0604020202020204" pitchFamily="34" charset="0"/>
              <a:cs typeface="Arial" panose="020B0604020202020204" pitchFamily="34" charset="0"/>
            </a:endParaRPr>
          </a:p>
        </p:txBody>
      </p:sp>
      <p:pic>
        <p:nvPicPr>
          <p:cNvPr id="26628" name="Picture 10" descr="gen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59400" y="1905000"/>
            <a:ext cx="3784600" cy="395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33532"/>
    </mc:Choice>
    <mc:Fallback xmlns="">
      <p:transition spd="slow" advTm="33532"/>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81000" y="381000"/>
            <a:ext cx="8229600" cy="1143000"/>
          </a:xfrm>
        </p:spPr>
        <p:txBody>
          <a:bodyPr/>
          <a:lstStyle/>
          <a:p>
            <a:pPr eaLnBrk="1" hangingPunct="1"/>
            <a:r>
              <a:rPr lang="sr-Cyrl-CS" altLang="en-US" sz="3200" b="1" dirty="0">
                <a:solidFill>
                  <a:schemeClr val="tx1"/>
                </a:solidFill>
                <a:latin typeface="Arial" panose="020B0604020202020204" pitchFamily="34" charset="0"/>
                <a:cs typeface="Arial" panose="020B0604020202020204" pitchFamily="34" charset="0"/>
              </a:rPr>
              <a:t>4. </a:t>
            </a:r>
            <a:r>
              <a:rPr lang="en-US" altLang="en-US" sz="3200" b="1" dirty="0" err="1">
                <a:solidFill>
                  <a:srgbClr val="A50021"/>
                </a:solidFill>
                <a:latin typeface="Arial" panose="020B0604020202020204" pitchFamily="34" charset="0"/>
                <a:cs typeface="Arial" panose="020B0604020202020204" pitchFamily="34" charset="0"/>
              </a:rPr>
              <a:t>Ineritance</a:t>
            </a:r>
            <a:r>
              <a:rPr lang="en-US" altLang="en-US" sz="3200" b="1" dirty="0">
                <a:solidFill>
                  <a:schemeClr val="tx1"/>
                </a:solidFill>
                <a:latin typeface="Arial" panose="020B0604020202020204" pitchFamily="34" charset="0"/>
                <a:cs typeface="Arial" panose="020B0604020202020204" pitchFamily="34" charset="0"/>
              </a:rPr>
              <a:t> </a:t>
            </a:r>
            <a:r>
              <a:rPr lang="en-US" altLang="en-US" sz="3200" b="1" dirty="0">
                <a:solidFill>
                  <a:srgbClr val="C00000"/>
                </a:solidFill>
                <a:latin typeface="Arial" panose="020B0604020202020204" pitchFamily="34" charset="0"/>
                <a:cs typeface="Arial" panose="020B0604020202020204" pitchFamily="34" charset="0"/>
              </a:rPr>
              <a:t>linked with sex hormones </a:t>
            </a:r>
            <a:endParaRPr lang="sr-Cyrl-CS" altLang="en-US" sz="3200" b="1" dirty="0">
              <a:solidFill>
                <a:srgbClr val="C00000"/>
              </a:solidFill>
              <a:latin typeface="Arial" panose="020B0604020202020204" pitchFamily="34" charset="0"/>
              <a:cs typeface="Arial" panose="020B0604020202020204" pitchFamily="34" charset="0"/>
            </a:endParaRPr>
          </a:p>
        </p:txBody>
      </p:sp>
      <p:sp>
        <p:nvSpPr>
          <p:cNvPr id="27651" name="Rectangle 3"/>
          <p:cNvSpPr>
            <a:spLocks noGrp="1" noChangeArrowheads="1"/>
          </p:cNvSpPr>
          <p:nvPr>
            <p:ph idx="1"/>
          </p:nvPr>
        </p:nvSpPr>
        <p:spPr>
          <a:xfrm>
            <a:off x="228600" y="1981200"/>
            <a:ext cx="8915400" cy="4343400"/>
          </a:xfrm>
        </p:spPr>
        <p:txBody>
          <a:bodyPr/>
          <a:lstStyle/>
          <a:p>
            <a:pPr eaLnBrk="1" hangingPunct="1">
              <a:buFont typeface="Wingdings 2" panose="05020102010507070707" pitchFamily="18" charset="2"/>
              <a:buNone/>
            </a:pPr>
            <a:r>
              <a:rPr lang="sr-Cyrl-CS" altLang="en-US" sz="2400"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The expression of certain genes on autosomal chromosomes depends on sex hormones.</a:t>
            </a:r>
          </a:p>
          <a:p>
            <a:pPr eaLnBrk="1" hangingPunct="1">
              <a:buFont typeface="Wingdings 2" panose="05020102010507070707" pitchFamily="18" charset="2"/>
              <a:buNone/>
            </a:pPr>
            <a:endParaRPr lang="en-US" altLang="en-US" sz="2400" i="1"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en-US" altLang="en-US" sz="2400" dirty="0">
                <a:latin typeface="Arial" panose="020B0604020202020204" pitchFamily="34" charset="0"/>
                <a:cs typeface="Arial" panose="020B0604020202020204" pitchFamily="34" charset="0"/>
              </a:rPr>
              <a:t>Example: baldness gene</a:t>
            </a:r>
          </a:p>
          <a:p>
            <a:pPr eaLnBrk="1" hangingPunct="1">
              <a:buFont typeface="Wingdings 2" panose="05020102010507070707" pitchFamily="18" charset="2"/>
              <a:buNone/>
            </a:pPr>
            <a:endParaRPr lang="en-US" altLang="en-US" sz="24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en-US" altLang="en-US" sz="2400" dirty="0">
                <a:latin typeface="Arial" panose="020B0604020202020204" pitchFamily="34" charset="0"/>
                <a:cs typeface="Arial" panose="020B0604020202020204" pitchFamily="34" charset="0"/>
              </a:rPr>
              <a:t>In order for baldness to manifest itself in women, the gene must be in a homozygous state, and in men it shows the character of a dominant gene, probably due to the presence of androgens (male sex hormones).</a:t>
            </a:r>
            <a:endParaRPr lang="sr-Cyrl-CS" altLang="en-US" sz="2400" b="1"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51177"/>
    </mc:Choice>
    <mc:Fallback xmlns="">
      <p:transition spd="slow" advTm="51177"/>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704850"/>
            <a:ext cx="9144000" cy="1143000"/>
          </a:xfrm>
        </p:spPr>
        <p:txBody>
          <a:bodyPr/>
          <a:lstStyle/>
          <a:p>
            <a:pPr algn="ctr" eaLnBrk="1" hangingPunct="1"/>
            <a:r>
              <a:rPr lang="en-US" altLang="en-US" sz="3200" b="1" dirty="0">
                <a:solidFill>
                  <a:schemeClr val="tx1"/>
                </a:solidFill>
                <a:latin typeface="Arial" panose="020B0604020202020204" pitchFamily="34" charset="0"/>
                <a:cs typeface="Arial" panose="020B0604020202020204" pitchFamily="34" charset="0"/>
              </a:rPr>
              <a:t>Monohybrid, dihybrid and trihybrid crosses</a:t>
            </a:r>
            <a:endParaRPr lang="sr-Cyrl-CS" altLang="en-US" sz="3200" b="1" dirty="0">
              <a:solidFill>
                <a:schemeClr val="tx1"/>
              </a:solidFill>
              <a:latin typeface="Arial" panose="020B0604020202020204" pitchFamily="34" charset="0"/>
              <a:cs typeface="Arial" panose="020B0604020202020204" pitchFamily="34" charset="0"/>
            </a:endParaRPr>
          </a:p>
        </p:txBody>
      </p:sp>
      <p:sp>
        <p:nvSpPr>
          <p:cNvPr id="10243" name="Rectangle 3"/>
          <p:cNvSpPr>
            <a:spLocks noGrp="1" noChangeArrowheads="1"/>
          </p:cNvSpPr>
          <p:nvPr>
            <p:ph idx="1"/>
          </p:nvPr>
        </p:nvSpPr>
        <p:spPr>
          <a:xfrm>
            <a:off x="457200" y="2133600"/>
            <a:ext cx="8458200" cy="4191000"/>
          </a:xfrm>
        </p:spPr>
        <p:txBody>
          <a:bodyPr/>
          <a:lstStyle/>
          <a:p>
            <a:pPr marL="609600" indent="-609600" eaLnBrk="1" hangingPunct="1"/>
            <a:endParaRPr lang="sr-Latn-CS" altLang="en-US" sz="2400" dirty="0">
              <a:latin typeface="Arial" panose="020B0604020202020204" pitchFamily="34" charset="0"/>
              <a:cs typeface="Arial" panose="020B0604020202020204" pitchFamily="34" charset="0"/>
            </a:endParaRPr>
          </a:p>
          <a:p>
            <a:pPr marL="609600" indent="-609600" eaLnBrk="1" hangingPunct="1">
              <a:buFont typeface="Wingdings 2" panose="05020102010507070707" pitchFamily="18" charset="2"/>
              <a:buNone/>
            </a:pPr>
            <a:r>
              <a:rPr lang="sr-Cyrl-CS" altLang="en-US" sz="2400" dirty="0">
                <a:latin typeface="Arial" panose="020B0604020202020204" pitchFamily="34" charset="0"/>
                <a:cs typeface="Arial" panose="020B0604020202020204" pitchFamily="34" charset="0"/>
              </a:rPr>
              <a:t>    - </a:t>
            </a:r>
            <a:r>
              <a:rPr lang="en-US" altLang="en-US" sz="2400" dirty="0">
                <a:latin typeface="Arial" panose="020B0604020202020204" pitchFamily="34" charset="0"/>
                <a:cs typeface="Arial" panose="020B0604020202020204" pitchFamily="34" charset="0"/>
              </a:rPr>
              <a:t>In 1866, Gregor Mendel established two basic rules of inheritance:</a:t>
            </a:r>
          </a:p>
          <a:p>
            <a:pPr marL="609600" indent="-609600" eaLnBrk="1" hangingPunct="1">
              <a:buFont typeface="Wingdings 2" panose="05020102010507070707" pitchFamily="18" charset="2"/>
              <a:buNone/>
            </a:pPr>
            <a:endParaRPr lang="sr-Cyrl-CS" altLang="en-US" sz="2400" dirty="0">
              <a:latin typeface="Arial" panose="020B0604020202020204" pitchFamily="34" charset="0"/>
              <a:cs typeface="Arial" panose="020B0604020202020204" pitchFamily="34" charset="0"/>
            </a:endParaRPr>
          </a:p>
          <a:p>
            <a:pPr marL="609600" indent="-609600" eaLnBrk="1" hangingPunct="1">
              <a:buFont typeface="Wingdings 2" panose="05020102010507070707" pitchFamily="18" charset="2"/>
              <a:buNone/>
            </a:pPr>
            <a:r>
              <a:rPr lang="sr-Cyrl-CS" altLang="en-US" sz="2400" dirty="0">
                <a:latin typeface="Arial" panose="020B0604020202020204" pitchFamily="34" charset="0"/>
                <a:cs typeface="Arial" panose="020B0604020202020204" pitchFamily="34" charset="0"/>
              </a:rPr>
              <a:t>1. </a:t>
            </a:r>
            <a:r>
              <a:rPr lang="en-US" altLang="en-US" sz="2400" dirty="0">
                <a:latin typeface="Arial" panose="020B0604020202020204" pitchFamily="34" charset="0"/>
                <a:cs typeface="Arial" panose="020B0604020202020204" pitchFamily="34" charset="0"/>
              </a:rPr>
              <a:t>the law of </a:t>
            </a:r>
            <a:r>
              <a:rPr lang="en-US" altLang="en-US" sz="2400" b="1" dirty="0">
                <a:latin typeface="Arial" panose="020B0604020202020204" pitchFamily="34" charset="0"/>
                <a:cs typeface="Arial" panose="020B0604020202020204" pitchFamily="34" charset="0"/>
              </a:rPr>
              <a:t>segregation</a:t>
            </a:r>
          </a:p>
          <a:p>
            <a:pPr marL="609600" indent="-609600" eaLnBrk="1" hangingPunct="1">
              <a:buNone/>
            </a:pPr>
            <a:r>
              <a:rPr lang="sr-Cyrl-CS" altLang="en-US" sz="2400" dirty="0">
                <a:latin typeface="Arial" panose="020B0604020202020204" pitchFamily="34" charset="0"/>
                <a:cs typeface="Arial" panose="020B0604020202020204" pitchFamily="34" charset="0"/>
              </a:rPr>
              <a:t>2. </a:t>
            </a:r>
            <a:r>
              <a:rPr lang="en-US" altLang="en-US" sz="2400" dirty="0">
                <a:latin typeface="Arial" panose="020B0604020202020204" pitchFamily="34" charset="0"/>
                <a:cs typeface="Arial" panose="020B0604020202020204" pitchFamily="34" charset="0"/>
              </a:rPr>
              <a:t>the law of </a:t>
            </a:r>
            <a:r>
              <a:rPr lang="en-US" altLang="en-US" sz="2400" b="1" dirty="0">
                <a:latin typeface="Arial" panose="020B0604020202020204" pitchFamily="34" charset="0"/>
                <a:cs typeface="Arial" panose="020B0604020202020204" pitchFamily="34" charset="0"/>
              </a:rPr>
              <a:t>independent assortment</a:t>
            </a:r>
          </a:p>
          <a:p>
            <a:pPr marL="609600" indent="-609600" eaLnBrk="1" hangingPunct="1">
              <a:buFont typeface="Wingdings 2" panose="05020102010507070707" pitchFamily="18" charset="2"/>
              <a:buNone/>
            </a:pPr>
            <a:endParaRPr lang="sr-Cyrl-CS" altLang="en-US" sz="2400" b="1" u="sng"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134238"/>
    </mc:Choice>
    <mc:Fallback xmlns="">
      <p:transition spd="slow" advTm="13423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p:txBody>
          <a:bodyPr/>
          <a:lstStyle/>
          <a:p>
            <a:pPr algn="ctr" eaLnBrk="1" hangingPunct="1">
              <a:buFontTx/>
              <a:buNone/>
            </a:pPr>
            <a:r>
              <a:rPr lang="en-US" altLang="en-US" sz="4000" b="1" dirty="0">
                <a:latin typeface="Arial" panose="020B0604020202020204" pitchFamily="34" charset="0"/>
                <a:cs typeface="Arial" panose="020B0604020202020204" pitchFamily="34" charset="0"/>
              </a:rPr>
              <a:t>Interaction of non-allelic genes</a:t>
            </a:r>
          </a:p>
        </p:txBody>
      </p:sp>
    </p:spTree>
  </p:cSld>
  <p:clrMapOvr>
    <a:masterClrMapping/>
  </p:clrMapOvr>
  <mc:AlternateContent xmlns:mc="http://schemas.openxmlformats.org/markup-compatibility/2006" xmlns:p14="http://schemas.microsoft.com/office/powerpoint/2010/main">
    <mc:Choice Requires="p14">
      <p:transition spd="slow" p14:dur="2000" advTm="7393"/>
    </mc:Choice>
    <mc:Fallback xmlns="">
      <p:transition spd="slow" advTm="7393"/>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457200"/>
            <a:ext cx="8229600" cy="1143000"/>
          </a:xfrm>
        </p:spPr>
        <p:txBody>
          <a:bodyPr/>
          <a:lstStyle/>
          <a:p>
            <a:pPr eaLnBrk="1" hangingPunct="1"/>
            <a:r>
              <a:rPr lang="sr-Cyrl-CS" altLang="en-US" sz="3200" b="1" dirty="0">
                <a:solidFill>
                  <a:schemeClr val="tx1"/>
                </a:solidFill>
                <a:latin typeface="Arial" panose="020B0604020202020204" pitchFamily="34" charset="0"/>
                <a:cs typeface="Arial" panose="020B0604020202020204" pitchFamily="34" charset="0"/>
              </a:rPr>
              <a:t>1. </a:t>
            </a:r>
            <a:r>
              <a:rPr lang="en-US" altLang="en-US" sz="3200" b="1" dirty="0">
                <a:solidFill>
                  <a:srgbClr val="C00000"/>
                </a:solidFill>
                <a:latin typeface="Arial" panose="020B0604020202020204" pitchFamily="34" charset="0"/>
                <a:cs typeface="Arial" panose="020B0604020202020204" pitchFamily="34" charset="0"/>
              </a:rPr>
              <a:t>Polygenic inheritance</a:t>
            </a:r>
            <a:endParaRPr lang="sr-Cyrl-CS" altLang="en-US" sz="3200" b="1" dirty="0">
              <a:solidFill>
                <a:srgbClr val="C00000"/>
              </a:solidFill>
              <a:latin typeface="Arial" panose="020B0604020202020204" pitchFamily="34" charset="0"/>
              <a:cs typeface="Arial" panose="020B0604020202020204" pitchFamily="34" charset="0"/>
            </a:endParaRPr>
          </a:p>
        </p:txBody>
      </p:sp>
      <p:sp>
        <p:nvSpPr>
          <p:cNvPr id="29699" name="Rectangle 3"/>
          <p:cNvSpPr>
            <a:spLocks noGrp="1" noChangeArrowheads="1"/>
          </p:cNvSpPr>
          <p:nvPr>
            <p:ph idx="1"/>
          </p:nvPr>
        </p:nvSpPr>
        <p:spPr>
          <a:xfrm>
            <a:off x="457200" y="1828800"/>
            <a:ext cx="8229600" cy="4495800"/>
          </a:xfrm>
        </p:spPr>
        <p:txBody>
          <a:bodyPr/>
          <a:lstStyle/>
          <a:p>
            <a:pPr eaLnBrk="1" hangingPunct="1"/>
            <a:endParaRPr lang="sr-Latn-CS" altLang="en-US" sz="22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a:t>
            </a:r>
            <a:r>
              <a:rPr lang="sr-Latn-CS" altLang="en-US" sz="2200" dirty="0">
                <a:latin typeface="Arial" panose="020B0604020202020204" pitchFamily="34" charset="0"/>
                <a:cs typeface="Arial" panose="020B0604020202020204" pitchFamily="34" charset="0"/>
              </a:rPr>
              <a:t>The phenomenon that one trait is determined by a large number of genes.</a:t>
            </a:r>
          </a:p>
          <a:p>
            <a:pPr eaLnBrk="1" hangingPunct="1">
              <a:buNone/>
            </a:pPr>
            <a:r>
              <a:rPr lang="sr-Latn-CS" altLang="en-US" sz="2200" dirty="0">
                <a:latin typeface="Arial" panose="020B0604020202020204" pitchFamily="34" charset="0"/>
                <a:cs typeface="Arial" panose="020B0604020202020204" pitchFamily="34" charset="0"/>
              </a:rPr>
              <a:t>- Quantitative properties are polygenically determined.</a:t>
            </a:r>
          </a:p>
          <a:p>
            <a:pPr eaLnBrk="1" hangingPunct="1">
              <a:buFont typeface="Wingdings 2" panose="05020102010507070707" pitchFamily="18" charset="2"/>
              <a:buNone/>
            </a:pPr>
            <a:endParaRPr lang="sr-Latn-CS" altLang="en-US" sz="22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200" dirty="0">
                <a:latin typeface="Arial" panose="020B0604020202020204" pitchFamily="34" charset="0"/>
                <a:cs typeface="Arial" panose="020B0604020202020204" pitchFamily="34" charset="0"/>
              </a:rPr>
              <a:t>- Interaction between non-allelic genes is epistasis.</a:t>
            </a:r>
          </a:p>
          <a:p>
            <a:pPr eaLnBrk="1" hangingPunct="1">
              <a:buFont typeface="Wingdings 2" panose="05020102010507070707" pitchFamily="18" charset="2"/>
              <a:buNone/>
            </a:pPr>
            <a:endParaRPr lang="sr-Latn-CS" altLang="en-US" sz="22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200" dirty="0">
                <a:latin typeface="Arial" panose="020B0604020202020204" pitchFamily="34" charset="0"/>
                <a:cs typeface="Arial" panose="020B0604020202020204" pitchFamily="34" charset="0"/>
              </a:rPr>
              <a:t>A) </a:t>
            </a:r>
            <a:r>
              <a:rPr lang="sr-Latn-CS" altLang="en-US" sz="2200" b="1" dirty="0">
                <a:solidFill>
                  <a:srgbClr val="A50021"/>
                </a:solidFill>
                <a:latin typeface="Arial" panose="020B0604020202020204" pitchFamily="34" charset="0"/>
                <a:cs typeface="Arial" panose="020B0604020202020204" pitchFamily="34" charset="0"/>
              </a:rPr>
              <a:t>Complementarity</a:t>
            </a:r>
            <a:r>
              <a:rPr lang="sr-Latn-CS" altLang="en-US" sz="2200" dirty="0">
                <a:latin typeface="Arial" panose="020B0604020202020204" pitchFamily="34" charset="0"/>
                <a:cs typeface="Arial" panose="020B0604020202020204" pitchFamily="34" charset="0"/>
              </a:rPr>
              <a:t> - the phenomenon that the trait is manifested only with the combination of two or more dominant alleles of different genes (eg AABb, AaBb, AABB).</a:t>
            </a:r>
          </a:p>
          <a:p>
            <a:pPr eaLnBrk="1" hangingPunct="1">
              <a:buFont typeface="Wingdings 2" panose="05020102010507070707" pitchFamily="18" charset="2"/>
              <a:buNone/>
            </a:pPr>
            <a:r>
              <a:rPr lang="sr-Latn-CS" altLang="en-US" sz="2200" dirty="0">
                <a:latin typeface="Arial" panose="020B0604020202020204" pitchFamily="34" charset="0"/>
                <a:cs typeface="Arial" panose="020B0604020202020204" pitchFamily="34" charset="0"/>
              </a:rPr>
              <a:t>- This is how </a:t>
            </a:r>
            <a:r>
              <a:rPr lang="sr-Latn-CS" altLang="en-US" sz="2200" dirty="0">
                <a:solidFill>
                  <a:srgbClr val="A50021"/>
                </a:solidFill>
                <a:latin typeface="Arial" panose="020B0604020202020204" pitchFamily="34" charset="0"/>
                <a:cs typeface="Arial" panose="020B0604020202020204" pitchFamily="34" charset="0"/>
              </a:rPr>
              <a:t>deafness</a:t>
            </a:r>
            <a:r>
              <a:rPr lang="sr-Latn-CS" altLang="en-US" sz="2200" dirty="0">
                <a:latin typeface="Arial" panose="020B0604020202020204" pitchFamily="34" charset="0"/>
                <a:cs typeface="Arial" panose="020B0604020202020204" pitchFamily="34" charset="0"/>
              </a:rPr>
              <a:t> is inherited in humans.</a:t>
            </a:r>
            <a:endParaRPr lang="en-US" altLang="en-US" sz="2200"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54511"/>
    </mc:Choice>
    <mc:Fallback xmlns="">
      <p:transition spd="slow" advTm="54511"/>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704850"/>
            <a:ext cx="8229600" cy="742950"/>
          </a:xfrm>
        </p:spPr>
        <p:txBody>
          <a:bodyPr/>
          <a:lstStyle/>
          <a:p>
            <a:pPr eaLnBrk="1" hangingPunct="1"/>
            <a:r>
              <a:rPr lang="en-US" altLang="en-US" sz="3200" b="1" dirty="0">
                <a:solidFill>
                  <a:srgbClr val="C00000"/>
                </a:solidFill>
                <a:latin typeface="Arial" panose="020B0604020202020204" pitchFamily="34" charset="0"/>
                <a:cs typeface="Arial" panose="020B0604020202020204" pitchFamily="34" charset="0"/>
              </a:rPr>
              <a:t>B</a:t>
            </a:r>
            <a:r>
              <a:rPr lang="sr-Cyrl-CS" altLang="en-US" sz="3200" b="1" dirty="0">
                <a:solidFill>
                  <a:srgbClr val="C00000"/>
                </a:solidFill>
                <a:latin typeface="Arial" panose="020B0604020202020204" pitchFamily="34" charset="0"/>
                <a:cs typeface="Arial" panose="020B0604020202020204" pitchFamily="34" charset="0"/>
              </a:rPr>
              <a:t>) </a:t>
            </a:r>
            <a:r>
              <a:rPr lang="en-US" altLang="en-US" sz="3200" b="1" dirty="0">
                <a:solidFill>
                  <a:srgbClr val="C00000"/>
                </a:solidFill>
                <a:latin typeface="Arial" panose="020B0604020202020204" pitchFamily="34" charset="0"/>
                <a:cs typeface="Arial" panose="020B0604020202020204" pitchFamily="34" charset="0"/>
              </a:rPr>
              <a:t>Additive model of polygenic inheritance</a:t>
            </a:r>
            <a:endParaRPr lang="sr-Cyrl-CS" altLang="en-US" sz="3200" b="1" dirty="0">
              <a:solidFill>
                <a:srgbClr val="C00000"/>
              </a:solidFill>
              <a:latin typeface="Arial" panose="020B0604020202020204" pitchFamily="34" charset="0"/>
              <a:cs typeface="Arial" panose="020B0604020202020204" pitchFamily="34" charset="0"/>
            </a:endParaRPr>
          </a:p>
        </p:txBody>
      </p:sp>
      <p:sp>
        <p:nvSpPr>
          <p:cNvPr id="32771" name="Rectangle 3"/>
          <p:cNvSpPr>
            <a:spLocks noGrp="1" noChangeArrowheads="1"/>
          </p:cNvSpPr>
          <p:nvPr>
            <p:ph idx="1"/>
          </p:nvPr>
        </p:nvSpPr>
        <p:spPr>
          <a:xfrm>
            <a:off x="0" y="1600200"/>
            <a:ext cx="9144000" cy="4389437"/>
          </a:xfrm>
        </p:spPr>
        <p:txBody>
          <a:bodyPr/>
          <a:lstStyle/>
          <a:p>
            <a:pPr eaLnBrk="1" hangingPunct="1">
              <a:buFont typeface="Wingdings 2" panose="05020102010507070707" pitchFamily="18" charset="2"/>
              <a:buNone/>
            </a:pPr>
            <a:r>
              <a:rPr lang="en-US" altLang="en-US" sz="2400" dirty="0">
                <a:latin typeface="Arial" panose="020B0604020202020204" pitchFamily="34" charset="0"/>
                <a:cs typeface="Arial" panose="020B0604020202020204" pitchFamily="34" charset="0"/>
              </a:rPr>
              <a:t>- </a:t>
            </a:r>
            <a:r>
              <a:rPr lang="sr-Latn-CS" altLang="en-US" sz="2400" dirty="0">
                <a:latin typeface="Arial" panose="020B0604020202020204" pitchFamily="34" charset="0"/>
                <a:cs typeface="Arial" panose="020B0604020202020204" pitchFamily="34" charset="0"/>
              </a:rPr>
              <a:t>Is the phenomenon of addition - cumulation of the effects of dominant gene alleles.</a:t>
            </a:r>
          </a:p>
          <a:p>
            <a:pPr eaLnBrk="1" hangingPunct="1">
              <a:buFont typeface="Wingdings 2" panose="05020102010507070707" pitchFamily="18" charset="2"/>
              <a:buNone/>
            </a:pPr>
            <a:endParaRPr lang="sr-Latn-CS" altLang="en-US" sz="24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400" dirty="0">
                <a:latin typeface="Arial" panose="020B0604020202020204" pitchFamily="34" charset="0"/>
                <a:cs typeface="Arial" panose="020B0604020202020204" pitchFamily="34" charset="0"/>
              </a:rPr>
              <a:t>- The more dominant alleles of a gene, the more strongly the trait is expressed.</a:t>
            </a:r>
          </a:p>
          <a:p>
            <a:pPr eaLnBrk="1" hangingPunct="1">
              <a:buFont typeface="Wingdings 2" panose="05020102010507070707" pitchFamily="18" charset="2"/>
              <a:buNone/>
            </a:pPr>
            <a:endParaRPr lang="sr-Latn-CS" altLang="en-US" sz="24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400" dirty="0">
                <a:latin typeface="Arial" panose="020B0604020202020204" pitchFamily="34" charset="0"/>
                <a:cs typeface="Arial" panose="020B0604020202020204" pitchFamily="34" charset="0"/>
              </a:rPr>
              <a:t>- Example: inheritance of skin color in humans.</a:t>
            </a:r>
            <a:endParaRPr lang="en-US" altLang="en-US" sz="2400" dirty="0">
              <a:latin typeface="Arial" panose="020B0604020202020204" pitchFamily="34" charset="0"/>
              <a:cs typeface="Arial" panose="020B0604020202020204" pitchFamily="34" charset="0"/>
            </a:endParaRPr>
          </a:p>
        </p:txBody>
      </p:sp>
      <p:pic>
        <p:nvPicPr>
          <p:cNvPr id="4" name="Picture 2">
            <a:extLst>
              <a:ext uri="{FF2B5EF4-FFF2-40B4-BE49-F238E27FC236}">
                <a16:creationId xmlns:a16="http://schemas.microsoft.com/office/drawing/2014/main" id="{3F1F9BE1-36B5-EA4F-A2FD-87851D456D7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5287" y="4718050"/>
            <a:ext cx="3273425" cy="213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69135"/>
    </mc:Choice>
    <mc:Fallback xmlns="">
      <p:transition spd="slow" advTm="69135"/>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27A9E-C595-AD4E-BEDF-C308DEE75097}"/>
              </a:ext>
            </a:extLst>
          </p:cNvPr>
          <p:cNvSpPr>
            <a:spLocks noGrp="1"/>
          </p:cNvSpPr>
          <p:nvPr>
            <p:ph type="title"/>
          </p:nvPr>
        </p:nvSpPr>
        <p:spPr/>
        <p:txBody>
          <a:bodyPr/>
          <a:lstStyle/>
          <a:p>
            <a:endParaRPr lang="sr-Latn-RS"/>
          </a:p>
        </p:txBody>
      </p:sp>
      <p:sp>
        <p:nvSpPr>
          <p:cNvPr id="3" name="Content Placeholder 2">
            <a:extLst>
              <a:ext uri="{FF2B5EF4-FFF2-40B4-BE49-F238E27FC236}">
                <a16:creationId xmlns:a16="http://schemas.microsoft.com/office/drawing/2014/main" id="{BB50899C-A752-B645-B7D8-136CC73A65CC}"/>
              </a:ext>
            </a:extLst>
          </p:cNvPr>
          <p:cNvSpPr>
            <a:spLocks noGrp="1"/>
          </p:cNvSpPr>
          <p:nvPr>
            <p:ph idx="1"/>
          </p:nvPr>
        </p:nvSpPr>
        <p:spPr/>
        <p:txBody>
          <a:bodyPr/>
          <a:lstStyle/>
          <a:p>
            <a:r>
              <a:rPr lang="en-US" b="0" i="0" u="none" strike="noStrike" dirty="0">
                <a:solidFill>
                  <a:srgbClr val="212529"/>
                </a:solidFill>
                <a:effectLst/>
                <a:latin typeface="-apple-system"/>
              </a:rPr>
              <a:t>For Example skin Color: The </a:t>
            </a:r>
            <a:r>
              <a:rPr lang="en-US" b="0" i="0" u="none" strike="noStrike" dirty="0" err="1">
                <a:solidFill>
                  <a:srgbClr val="212529"/>
                </a:solidFill>
                <a:effectLst/>
                <a:latin typeface="-apple-system"/>
              </a:rPr>
              <a:t>colour</a:t>
            </a:r>
            <a:r>
              <a:rPr lang="en-US" b="0" i="0" u="none" strike="noStrike" dirty="0">
                <a:solidFill>
                  <a:srgbClr val="212529"/>
                </a:solidFill>
                <a:effectLst/>
                <a:latin typeface="-apple-system"/>
              </a:rPr>
              <a:t> of human skin is determined by the amount of dark pigment (melanin) that it contains. At least four (possibly more) genes are involved in melanin production. For each gene one allele codes for melanin production (contributing), the other does not (non-contributing). The combination of melanin producing alleles determines the degree of pigmentation.</a:t>
            </a:r>
            <a:endParaRPr lang="sr-Latn-RS" dirty="0"/>
          </a:p>
        </p:txBody>
      </p:sp>
    </p:spTree>
    <p:extLst>
      <p:ext uri="{BB962C8B-B14F-4D97-AF65-F5344CB8AC3E}">
        <p14:creationId xmlns:p14="http://schemas.microsoft.com/office/powerpoint/2010/main" val="5154294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04800" y="685800"/>
            <a:ext cx="8382000" cy="1143000"/>
          </a:xfrm>
        </p:spPr>
        <p:txBody>
          <a:bodyPr/>
          <a:lstStyle/>
          <a:p>
            <a:pPr algn="ctr" eaLnBrk="1" hangingPunct="1"/>
            <a:r>
              <a:rPr lang="en-US" sz="3200" b="1" dirty="0">
                <a:solidFill>
                  <a:srgbClr val="A50021"/>
                </a:solidFill>
                <a:latin typeface="arial" panose="020B0604020202020204" pitchFamily="34" charset="0"/>
              </a:rPr>
              <a:t>M</a:t>
            </a:r>
            <a:r>
              <a:rPr lang="en-US" sz="3200" b="1" i="0" u="none" strike="noStrike" dirty="0">
                <a:solidFill>
                  <a:srgbClr val="A50021"/>
                </a:solidFill>
                <a:effectLst/>
                <a:latin typeface="arial" panose="020B0604020202020204" pitchFamily="34" charset="0"/>
              </a:rPr>
              <a:t>ultifactorial inheritance</a:t>
            </a:r>
            <a:endParaRPr lang="en-US" altLang="en-US" sz="3200" b="1" dirty="0">
              <a:solidFill>
                <a:srgbClr val="A50021"/>
              </a:solidFill>
              <a:latin typeface="Arial" panose="020B0604020202020204" pitchFamily="34" charset="0"/>
              <a:cs typeface="Arial" panose="020B0604020202020204" pitchFamily="34" charset="0"/>
            </a:endParaRPr>
          </a:p>
        </p:txBody>
      </p:sp>
      <p:sp>
        <p:nvSpPr>
          <p:cNvPr id="34819" name="Rectangle 3"/>
          <p:cNvSpPr>
            <a:spLocks noGrp="1" noChangeArrowheads="1"/>
          </p:cNvSpPr>
          <p:nvPr>
            <p:ph idx="1"/>
          </p:nvPr>
        </p:nvSpPr>
        <p:spPr>
          <a:xfrm>
            <a:off x="0" y="2362200"/>
            <a:ext cx="9144000" cy="4495800"/>
          </a:xfrm>
        </p:spPr>
        <p:txBody>
          <a:bodyPr/>
          <a:lstStyle/>
          <a:p>
            <a:pPr marL="609600" indent="-609600" eaLnBrk="1" hangingPunct="1">
              <a:lnSpc>
                <a:spcPct val="90000"/>
              </a:lnSpc>
              <a:buNone/>
            </a:pPr>
            <a:r>
              <a:rPr lang="en-US" altLang="en-US" sz="2400" dirty="0">
                <a:latin typeface="Arial" panose="020B0604020202020204" pitchFamily="34" charset="0"/>
                <a:cs typeface="Arial" panose="020B0604020202020204" pitchFamily="34" charset="0"/>
              </a:rPr>
              <a:t> refers to disorders and genetic traits that are determined by the interaction of environmental factors and multiple genes</a:t>
            </a:r>
          </a:p>
          <a:p>
            <a:pPr marL="609600" indent="-609600" eaLnBrk="1" hangingPunct="1">
              <a:lnSpc>
                <a:spcPct val="90000"/>
              </a:lnSpc>
              <a:buNone/>
            </a:pPr>
            <a:endParaRPr lang="en-US" altLang="en-US" sz="2400" dirty="0">
              <a:latin typeface="Arial" panose="020B0604020202020204" pitchFamily="34" charset="0"/>
              <a:cs typeface="Arial" panose="020B0604020202020204" pitchFamily="34" charset="0"/>
            </a:endParaRPr>
          </a:p>
          <a:p>
            <a:pPr marL="609600" indent="-609600" eaLnBrk="1" hangingPunct="1">
              <a:lnSpc>
                <a:spcPct val="90000"/>
              </a:lnSpc>
              <a:buFont typeface="Wingdings 2" panose="05020102010507070707" pitchFamily="18" charset="2"/>
              <a:buAutoNum type="arabicPeriod"/>
            </a:pPr>
            <a:r>
              <a:rPr lang="en-US" altLang="en-US" sz="2400" dirty="0">
                <a:latin typeface="Arial" panose="020B0604020202020204" pitchFamily="34" charset="0"/>
                <a:cs typeface="Arial" panose="020B0604020202020204" pitchFamily="34" charset="0"/>
              </a:rPr>
              <a:t>Diabetes mellitus </a:t>
            </a:r>
          </a:p>
          <a:p>
            <a:pPr marL="609600" indent="-609600" eaLnBrk="1" hangingPunct="1">
              <a:lnSpc>
                <a:spcPct val="90000"/>
              </a:lnSpc>
              <a:buFont typeface="Wingdings 2" panose="05020102010507070707" pitchFamily="18" charset="2"/>
              <a:buAutoNum type="arabicPeriod"/>
            </a:pPr>
            <a:r>
              <a:rPr lang="en-US" altLang="en-US" sz="2400" dirty="0">
                <a:latin typeface="Arial" panose="020B0604020202020204" pitchFamily="34" charset="0"/>
                <a:cs typeface="Arial" panose="020B0604020202020204" pitchFamily="34" charset="0"/>
              </a:rPr>
              <a:t>Cardiovascular disease </a:t>
            </a:r>
          </a:p>
          <a:p>
            <a:pPr marL="609600" indent="-609600" eaLnBrk="1" hangingPunct="1">
              <a:lnSpc>
                <a:spcPct val="90000"/>
              </a:lnSpc>
              <a:buFont typeface="Wingdings 2" panose="05020102010507070707" pitchFamily="18" charset="2"/>
              <a:buAutoNum type="arabicPeriod"/>
            </a:pPr>
            <a:r>
              <a:rPr lang="en-US" altLang="en-US" sz="2400" dirty="0">
                <a:latin typeface="Arial" panose="020B0604020202020204" pitchFamily="34" charset="0"/>
                <a:cs typeface="Arial" panose="020B0604020202020204" pitchFamily="34" charset="0"/>
              </a:rPr>
              <a:t>Arterial hypertension </a:t>
            </a:r>
          </a:p>
          <a:p>
            <a:pPr marL="609600" indent="-609600" eaLnBrk="1" hangingPunct="1">
              <a:lnSpc>
                <a:spcPct val="90000"/>
              </a:lnSpc>
              <a:buFont typeface="Wingdings 2" panose="05020102010507070707" pitchFamily="18" charset="2"/>
              <a:buAutoNum type="arabicPeriod"/>
            </a:pPr>
            <a:r>
              <a:rPr lang="en-US" altLang="en-US" sz="2400" dirty="0">
                <a:latin typeface="Arial" panose="020B0604020202020204" pitchFamily="34" charset="0"/>
                <a:cs typeface="Arial" panose="020B0604020202020204" pitchFamily="34" charset="0"/>
              </a:rPr>
              <a:t>High level of cholesterol </a:t>
            </a:r>
          </a:p>
          <a:p>
            <a:pPr marL="609600" indent="-609600" eaLnBrk="1" hangingPunct="1">
              <a:lnSpc>
                <a:spcPct val="90000"/>
              </a:lnSpc>
              <a:buFont typeface="Wingdings 2" panose="05020102010507070707" pitchFamily="18" charset="2"/>
              <a:buAutoNum type="arabicPeriod"/>
            </a:pPr>
            <a:r>
              <a:rPr lang="en-US" altLang="en-US" sz="2400" dirty="0">
                <a:latin typeface="Arial" panose="020B0604020202020204" pitchFamily="34" charset="0"/>
                <a:cs typeface="Arial" panose="020B0604020202020204" pitchFamily="34" charset="0"/>
              </a:rPr>
              <a:t>Thyrotoxicosis..</a:t>
            </a:r>
            <a:endParaRPr lang="sr-Cyrl-CS" altLang="en-US" sz="2400" dirty="0">
              <a:latin typeface="Arial" panose="020B0604020202020204" pitchFamily="34" charset="0"/>
              <a:cs typeface="Arial" panose="020B0604020202020204" pitchFamily="34" charset="0"/>
            </a:endParaRPr>
          </a:p>
          <a:p>
            <a:pPr marL="609600" indent="-609600" eaLnBrk="1" hangingPunct="1">
              <a:lnSpc>
                <a:spcPct val="90000"/>
              </a:lnSpc>
              <a:buFont typeface="Wingdings 2" panose="05020102010507070707" pitchFamily="18" charset="2"/>
              <a:buNone/>
            </a:pPr>
            <a:endParaRPr lang="sr-Cyrl-CS" altLang="en-US" sz="2400" dirty="0">
              <a:latin typeface="Arial" panose="020B0604020202020204" pitchFamily="34" charset="0"/>
              <a:cs typeface="Arial" panose="020B0604020202020204" pitchFamily="34" charset="0"/>
            </a:endParaRPr>
          </a:p>
          <a:p>
            <a:pPr marL="609600" indent="-609600" eaLnBrk="1" hangingPunct="1">
              <a:lnSpc>
                <a:spcPct val="90000"/>
              </a:lnSpc>
              <a:buFont typeface="Wingdings 2" panose="05020102010507070707" pitchFamily="18" charset="2"/>
              <a:buNone/>
            </a:pPr>
            <a:r>
              <a:rPr lang="sr-Cyrl-CS" altLang="en-US" sz="2400" dirty="0">
                <a:latin typeface="Arial" panose="020B0604020202020204" pitchFamily="34" charset="0"/>
                <a:cs typeface="Arial" panose="020B0604020202020204" pitchFamily="34" charset="0"/>
              </a:rPr>
              <a:t>-</a:t>
            </a:r>
            <a:r>
              <a:rPr lang="en-US" altLang="en-US" sz="2400" b="1" dirty="0">
                <a:latin typeface="Arial" panose="020B0604020202020204" pitchFamily="34" charset="0"/>
                <a:cs typeface="Arial" panose="020B0604020202020204" pitchFamily="34" charset="0"/>
              </a:rPr>
              <a:t> It is difficult to predict their inheritance in the offspring</a:t>
            </a:r>
            <a:r>
              <a:rPr lang="sr-Cyrl-CS" altLang="en-US" sz="2400" dirty="0">
                <a:latin typeface="Arial" panose="020B0604020202020204" pitchFamily="34" charset="0"/>
                <a:cs typeface="Arial" panose="020B0604020202020204" pitchFamily="34" charset="0"/>
              </a:rPr>
              <a:t>.</a:t>
            </a:r>
          </a:p>
        </p:txBody>
      </p:sp>
    </p:spTree>
  </p:cSld>
  <p:clrMapOvr>
    <a:masterClrMapping/>
  </p:clrMapOvr>
  <mc:AlternateContent xmlns:mc="http://schemas.openxmlformats.org/markup-compatibility/2006" xmlns:p14="http://schemas.microsoft.com/office/powerpoint/2010/main">
    <mc:Choice Requires="p14">
      <p:transition spd="slow" p14:dur="2000" advTm="83773"/>
    </mc:Choice>
    <mc:Fallback xmlns="">
      <p:transition spd="slow" advTm="83773"/>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3400" y="304800"/>
            <a:ext cx="8229600" cy="1143000"/>
          </a:xfrm>
        </p:spPr>
        <p:txBody>
          <a:bodyPr/>
          <a:lstStyle/>
          <a:p>
            <a:pPr eaLnBrk="1" hangingPunct="1"/>
            <a:r>
              <a:rPr lang="en-US" altLang="en-US" sz="3200" b="1" dirty="0">
                <a:solidFill>
                  <a:schemeClr val="tx1"/>
                </a:solidFill>
                <a:latin typeface="Arial" panose="020B0604020202020204" pitchFamily="34" charset="0"/>
                <a:cs typeface="Arial" panose="020B0604020202020204" pitchFamily="34" charset="0"/>
              </a:rPr>
              <a:t>2. </a:t>
            </a:r>
            <a:r>
              <a:rPr lang="en-US" altLang="en-US" sz="3200" b="1" dirty="0">
                <a:solidFill>
                  <a:srgbClr val="A50021"/>
                </a:solidFill>
                <a:latin typeface="Arial" panose="020B0604020202020204" pitchFamily="34" charset="0"/>
                <a:cs typeface="Arial" panose="020B0604020202020204" pitchFamily="34" charset="0"/>
              </a:rPr>
              <a:t>Pleiotropy</a:t>
            </a:r>
          </a:p>
        </p:txBody>
      </p:sp>
      <p:sp>
        <p:nvSpPr>
          <p:cNvPr id="35843" name="Rectangle 3"/>
          <p:cNvSpPr>
            <a:spLocks noGrp="1" noChangeArrowheads="1"/>
          </p:cNvSpPr>
          <p:nvPr>
            <p:ph idx="1"/>
          </p:nvPr>
        </p:nvSpPr>
        <p:spPr>
          <a:xfrm>
            <a:off x="457200" y="2209800"/>
            <a:ext cx="8229600" cy="4114800"/>
          </a:xfrm>
        </p:spPr>
        <p:txBody>
          <a:bodyPr/>
          <a:lstStyle/>
          <a:p>
            <a:pPr eaLnBrk="1" hangingPunct="1">
              <a:buNone/>
            </a:pPr>
            <a:r>
              <a:rPr lang="en-US" altLang="en-US" sz="2400" dirty="0">
                <a:latin typeface="Arial" panose="020B0604020202020204" pitchFamily="34" charset="0"/>
                <a:cs typeface="Arial" panose="020B0604020202020204" pitchFamily="34" charset="0"/>
              </a:rPr>
              <a:t>- Pleiotropy occurs when one gene influences two or more seemingly unrelated phenotypic traits</a:t>
            </a:r>
            <a:r>
              <a:rPr lang="sr-Latn-CS" altLang="en-US" sz="2400" dirty="0">
                <a:latin typeface="Arial" panose="020B0604020202020204" pitchFamily="34" charset="0"/>
                <a:cs typeface="Arial" panose="020B0604020202020204" pitchFamily="34" charset="0"/>
              </a:rPr>
              <a:t>.</a:t>
            </a:r>
          </a:p>
          <a:p>
            <a:pPr eaLnBrk="1" hangingPunct="1">
              <a:buFontTx/>
              <a:buNone/>
            </a:pPr>
            <a:endParaRPr lang="sr-Latn-CS" altLang="en-US" sz="2400" dirty="0">
              <a:solidFill>
                <a:srgbClr val="CC00CC"/>
              </a:solidFill>
              <a:latin typeface="Arial" panose="020B0604020202020204" pitchFamily="34" charset="0"/>
              <a:cs typeface="Arial" panose="020B0604020202020204" pitchFamily="34" charset="0"/>
            </a:endParaRPr>
          </a:p>
          <a:p>
            <a:pPr eaLnBrk="1" hangingPunct="1">
              <a:buFontTx/>
              <a:buNone/>
            </a:pPr>
            <a:r>
              <a:rPr lang="en-US" altLang="en-US" sz="2400" b="1" dirty="0">
                <a:latin typeface="Arial" panose="020B0604020202020204" pitchFamily="34" charset="0"/>
                <a:cs typeface="Arial" panose="020B0604020202020204" pitchFamily="34" charset="0"/>
              </a:rPr>
              <a:t>Examples</a:t>
            </a:r>
            <a:r>
              <a:rPr lang="sr-Cyrl-CS" altLang="en-US" sz="2400" b="1" dirty="0">
                <a:latin typeface="Arial" panose="020B0604020202020204" pitchFamily="34" charset="0"/>
                <a:cs typeface="Arial" panose="020B0604020202020204" pitchFamily="34" charset="0"/>
              </a:rPr>
              <a:t>:  </a:t>
            </a:r>
          </a:p>
          <a:p>
            <a:pPr eaLnBrk="1" hangingPunct="1">
              <a:buFontTx/>
              <a:buNone/>
            </a:pPr>
            <a:r>
              <a:rPr lang="sr-Cyrl-CS" altLang="en-US" sz="2400"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sickle cell anemia</a:t>
            </a:r>
            <a:r>
              <a:rPr lang="sr-Cyrl-CS" altLang="en-US" sz="2400" dirty="0">
                <a:latin typeface="Arial" panose="020B0604020202020204" pitchFamily="34" charset="0"/>
                <a:cs typeface="Arial" panose="020B0604020202020204" pitchFamily="34" charset="0"/>
              </a:rPr>
              <a:t>;</a:t>
            </a:r>
            <a:endParaRPr lang="sr-Latn-CS" altLang="en-US" sz="2400" dirty="0">
              <a:latin typeface="Arial" panose="020B0604020202020204" pitchFamily="34" charset="0"/>
              <a:cs typeface="Arial" panose="020B0604020202020204" pitchFamily="34" charset="0"/>
            </a:endParaRPr>
          </a:p>
          <a:p>
            <a:pPr eaLnBrk="1" hangingPunct="1">
              <a:buNone/>
            </a:pPr>
            <a:r>
              <a:rPr lang="en-US" altLang="en-US" sz="2400" dirty="0">
                <a:latin typeface="Arial" panose="020B0604020202020204" pitchFamily="34" charset="0"/>
                <a:cs typeface="Arial" panose="020B0604020202020204" pitchFamily="34" charset="0"/>
              </a:rPr>
              <a:t>- </a:t>
            </a:r>
            <a:r>
              <a:rPr lang="sr-Latn-CS" altLang="en-US" sz="2400" dirty="0">
                <a:latin typeface="Arial" panose="020B0604020202020204" pitchFamily="34" charset="0"/>
                <a:cs typeface="Arial" panose="020B0604020202020204" pitchFamily="34" charset="0"/>
              </a:rPr>
              <a:t>Van der Hoeve's syndrome (Osteogenesis imperfecta)-</a:t>
            </a:r>
            <a:r>
              <a:rPr lang="sr-Cyrl-CS" altLang="en-US" sz="2400"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osteoporosis, blue sclerae, and deafness</a:t>
            </a:r>
            <a:endParaRPr lang="sr-Cyrl-CS" altLang="en-US" sz="2400" dirty="0">
              <a:latin typeface="Arial" panose="020B0604020202020204" pitchFamily="34" charset="0"/>
              <a:cs typeface="Arial" panose="020B0604020202020204" pitchFamily="34" charset="0"/>
            </a:endParaRPr>
          </a:p>
          <a:p>
            <a:pPr eaLnBrk="1" hangingPunct="1">
              <a:buFontTx/>
              <a:buNone/>
            </a:pPr>
            <a:endParaRPr lang="sr-Cyrl-CS" altLang="en-US" sz="2400"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108364"/>
    </mc:Choice>
    <mc:Fallback xmlns="">
      <p:transition spd="slow" advTm="108364"/>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457200"/>
            <a:ext cx="8839200" cy="914400"/>
          </a:xfrm>
        </p:spPr>
        <p:txBody>
          <a:bodyPr/>
          <a:lstStyle/>
          <a:p>
            <a:pPr eaLnBrk="1" hangingPunct="1"/>
            <a:r>
              <a:rPr lang="sr-Cyrl-CS" altLang="en-US" sz="3200" b="1" dirty="0">
                <a:solidFill>
                  <a:schemeClr val="tx1"/>
                </a:solidFill>
                <a:latin typeface="Arial" panose="020B0604020202020204" pitchFamily="34" charset="0"/>
                <a:cs typeface="Arial" panose="020B0604020202020204" pitchFamily="34" charset="0"/>
              </a:rPr>
              <a:t>3. </a:t>
            </a:r>
            <a:r>
              <a:rPr lang="en-US" altLang="en-US" sz="3200" b="1" dirty="0">
                <a:solidFill>
                  <a:srgbClr val="C00000"/>
                </a:solidFill>
                <a:latin typeface="Arial" panose="020B0604020202020204" pitchFamily="34" charset="0"/>
                <a:cs typeface="Arial" panose="020B0604020202020204" pitchFamily="34" charset="0"/>
              </a:rPr>
              <a:t>Linked genes</a:t>
            </a:r>
            <a:r>
              <a:rPr lang="sr-Cyrl-CS" altLang="en-US" sz="3200" b="1" dirty="0">
                <a:solidFill>
                  <a:srgbClr val="C00000"/>
                </a:solidFill>
                <a:latin typeface="Arial" panose="020B0604020202020204" pitchFamily="34" charset="0"/>
                <a:cs typeface="Arial" panose="020B0604020202020204" pitchFamily="34" charset="0"/>
              </a:rPr>
              <a:t>-</a:t>
            </a:r>
            <a:r>
              <a:rPr lang="en-US" altLang="en-US" sz="3200" b="1" dirty="0">
                <a:solidFill>
                  <a:srgbClr val="C00000"/>
                </a:solidFill>
                <a:latin typeface="Arial" panose="020B0604020202020204" pitchFamily="34" charset="0"/>
                <a:cs typeface="Arial" panose="020B0604020202020204" pitchFamily="34" charset="0"/>
              </a:rPr>
              <a:t> linked inheritance</a:t>
            </a:r>
            <a:endParaRPr lang="sr-Cyrl-CS" altLang="en-US" sz="3200" b="1" dirty="0">
              <a:solidFill>
                <a:srgbClr val="C00000"/>
              </a:solidFill>
              <a:latin typeface="Arial" panose="020B0604020202020204" pitchFamily="34" charset="0"/>
              <a:cs typeface="Arial" panose="020B0604020202020204" pitchFamily="34" charset="0"/>
            </a:endParaRPr>
          </a:p>
        </p:txBody>
      </p:sp>
      <p:sp>
        <p:nvSpPr>
          <p:cNvPr id="50179" name="Rectangle 3"/>
          <p:cNvSpPr>
            <a:spLocks noGrp="1" noChangeArrowheads="1"/>
          </p:cNvSpPr>
          <p:nvPr>
            <p:ph idx="1"/>
          </p:nvPr>
        </p:nvSpPr>
        <p:spPr>
          <a:xfrm>
            <a:off x="0" y="1981200"/>
            <a:ext cx="9144000" cy="4343400"/>
          </a:xfrm>
        </p:spPr>
        <p:txBody>
          <a:bodyPr>
            <a:normAutofit/>
          </a:bodyPr>
          <a:lstStyle/>
          <a:p>
            <a:pPr marL="420624" indent="-384048" eaLnBrk="1" fontAlgn="auto" hangingPunct="1">
              <a:spcAft>
                <a:spcPts val="0"/>
              </a:spcAft>
              <a:buClr>
                <a:schemeClr val="accent3"/>
              </a:buClr>
              <a:buFontTx/>
              <a:buNone/>
              <a:defRPr/>
            </a:pPr>
            <a:r>
              <a:rPr lang="sr-Cyrl-CS" sz="2400" dirty="0">
                <a:latin typeface="Arial" pitchFamily="34" charset="0"/>
                <a:cs typeface="Arial" pitchFamily="34" charset="0"/>
              </a:rPr>
              <a:t>- </a:t>
            </a:r>
            <a:r>
              <a:rPr lang="en-US" sz="2400" dirty="0">
                <a:latin typeface="Arial" pitchFamily="34" charset="0"/>
                <a:cs typeface="Arial" pitchFamily="34" charset="0"/>
              </a:rPr>
              <a:t>Genes that are located on the same chromosome and determine linked properties are called linked genes.</a:t>
            </a:r>
          </a:p>
          <a:p>
            <a:pPr marL="420624" indent="-384048" eaLnBrk="1" fontAlgn="auto" hangingPunct="1">
              <a:spcAft>
                <a:spcPts val="0"/>
              </a:spcAft>
              <a:buClr>
                <a:schemeClr val="accent3"/>
              </a:buClr>
              <a:buFontTx/>
              <a:buNone/>
              <a:defRPr/>
            </a:pPr>
            <a:r>
              <a:rPr lang="en-US" sz="2400" dirty="0">
                <a:latin typeface="Arial" pitchFamily="34" charset="0"/>
                <a:cs typeface="Arial" pitchFamily="34" charset="0"/>
              </a:rPr>
              <a:t>- Traits determined by linked genes are inherited correlatively (linked).</a:t>
            </a:r>
          </a:p>
          <a:p>
            <a:pPr marL="420624" indent="-384048" eaLnBrk="1" fontAlgn="auto" hangingPunct="1">
              <a:spcAft>
                <a:spcPts val="0"/>
              </a:spcAft>
              <a:buClr>
                <a:schemeClr val="accent3"/>
              </a:buClr>
              <a:buFontTx/>
              <a:buNone/>
              <a:defRPr/>
            </a:pPr>
            <a:endParaRPr lang="en-US" sz="2400" dirty="0">
              <a:latin typeface="Arial" pitchFamily="34" charset="0"/>
              <a:cs typeface="Arial" pitchFamily="34" charset="0"/>
            </a:endParaRPr>
          </a:p>
          <a:p>
            <a:pPr marL="420624" indent="-384048" eaLnBrk="1" fontAlgn="auto" hangingPunct="1">
              <a:spcAft>
                <a:spcPts val="0"/>
              </a:spcAft>
              <a:buClr>
                <a:schemeClr val="accent3"/>
              </a:buClr>
              <a:buFontTx/>
              <a:buNone/>
              <a:defRPr/>
            </a:pPr>
            <a:r>
              <a:rPr lang="en-US" sz="2400" dirty="0">
                <a:latin typeface="Arial" pitchFamily="34" charset="0"/>
                <a:cs typeface="Arial" pitchFamily="34" charset="0"/>
              </a:rPr>
              <a:t>- Linked genes can be separated by crossing-over.</a:t>
            </a:r>
            <a:endParaRPr lang="sr-Cyrl-CS" sz="2400" dirty="0">
              <a:latin typeface="Arial" pitchFamily="34" charset="0"/>
              <a:cs typeface="Arial" pitchFamily="34" charset="0"/>
            </a:endParaRPr>
          </a:p>
          <a:p>
            <a:pPr marL="420624" indent="-384048" eaLnBrk="1" fontAlgn="auto" hangingPunct="1">
              <a:spcAft>
                <a:spcPts val="0"/>
              </a:spcAft>
              <a:buClr>
                <a:schemeClr val="accent3"/>
              </a:buClr>
              <a:buFont typeface="Wingdings 2"/>
              <a:buNone/>
              <a:defRPr/>
            </a:pPr>
            <a:r>
              <a:rPr lang="sr-Cyrl-CS" sz="2400" dirty="0">
                <a:latin typeface="Arial" pitchFamily="34" charset="0"/>
                <a:cs typeface="Arial" pitchFamily="34" charset="0"/>
              </a:rPr>
              <a:t>- </a:t>
            </a:r>
            <a:r>
              <a:rPr lang="en-US" sz="2400" dirty="0">
                <a:latin typeface="Arial" pitchFamily="34" charset="0"/>
                <a:cs typeface="Arial" pitchFamily="34" charset="0"/>
              </a:rPr>
              <a:t>Example</a:t>
            </a:r>
            <a:r>
              <a:rPr lang="sr-Cyrl-CS" sz="2400" dirty="0">
                <a:latin typeface="Arial" pitchFamily="34" charset="0"/>
                <a:cs typeface="Arial" pitchFamily="34" charset="0"/>
              </a:rPr>
              <a:t>. </a:t>
            </a:r>
            <a:r>
              <a:rPr lang="en-US" sz="2400" dirty="0">
                <a:latin typeface="Arial" pitchFamily="34" charset="0"/>
                <a:cs typeface="Arial" pitchFamily="34" charset="0"/>
              </a:rPr>
              <a:t>genes for color blindness and hemophilia on the X chromosome –at a distance of 12 </a:t>
            </a:r>
            <a:r>
              <a:rPr lang="en-US" sz="2400" dirty="0" err="1">
                <a:latin typeface="Arial" pitchFamily="34" charset="0"/>
                <a:cs typeface="Arial" pitchFamily="34" charset="0"/>
              </a:rPr>
              <a:t>cM.</a:t>
            </a:r>
            <a:endParaRPr lang="en-US" sz="24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63407"/>
    </mc:Choice>
    <mc:Fallback xmlns="">
      <p:transition spd="slow" advTm="63407"/>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1000" y="381000"/>
            <a:ext cx="8229600" cy="914400"/>
          </a:xfrm>
        </p:spPr>
        <p:txBody>
          <a:bodyPr/>
          <a:lstStyle/>
          <a:p>
            <a:pPr algn="ctr" eaLnBrk="1" hangingPunct="1"/>
            <a:r>
              <a:rPr lang="en-US" altLang="en-US" sz="3200" b="1" dirty="0">
                <a:solidFill>
                  <a:schemeClr val="tx1"/>
                </a:solidFill>
                <a:latin typeface="Arial" panose="020B0604020202020204" pitchFamily="34" charset="0"/>
                <a:cs typeface="Arial" panose="020B0604020202020204" pitchFamily="34" charset="0"/>
              </a:rPr>
              <a:t>Monohybrid cross</a:t>
            </a:r>
            <a:endParaRPr lang="sr-Cyrl-CS" altLang="en-US" sz="3200" b="1" dirty="0">
              <a:solidFill>
                <a:schemeClr val="tx1"/>
              </a:solidFill>
              <a:latin typeface="Arial" panose="020B0604020202020204" pitchFamily="34" charset="0"/>
              <a:cs typeface="Arial" panose="020B0604020202020204" pitchFamily="34" charset="0"/>
            </a:endParaRPr>
          </a:p>
        </p:txBody>
      </p:sp>
      <p:sp>
        <p:nvSpPr>
          <p:cNvPr id="11267" name="Rectangle 3"/>
          <p:cNvSpPr>
            <a:spLocks noGrp="1" noChangeArrowheads="1"/>
          </p:cNvSpPr>
          <p:nvPr>
            <p:ph idx="1"/>
          </p:nvPr>
        </p:nvSpPr>
        <p:spPr/>
        <p:txBody>
          <a:bodyPr/>
          <a:lstStyle/>
          <a:p>
            <a:pPr eaLnBrk="1" hangingPunct="1">
              <a:buNone/>
            </a:pPr>
            <a:r>
              <a:rPr lang="en-US" altLang="en-US" sz="2400" dirty="0">
                <a:latin typeface="Arial" panose="020B0604020202020204" pitchFamily="34" charset="0"/>
                <a:cs typeface="Arial" panose="020B0604020202020204" pitchFamily="34" charset="0"/>
              </a:rPr>
              <a:t>A monohybrid cross is one in which only one hybrid trait is considered</a:t>
            </a:r>
            <a:r>
              <a:rPr lang="sr-Cyrl-CS" altLang="en-US" sz="2400" b="1" dirty="0">
                <a:latin typeface="Arial" panose="020B0604020202020204" pitchFamily="34" charset="0"/>
                <a:cs typeface="Arial" panose="020B0604020202020204" pitchFamily="34" charset="0"/>
              </a:rPr>
              <a:t>:</a:t>
            </a:r>
          </a:p>
          <a:p>
            <a:pPr eaLnBrk="1" hangingPunct="1">
              <a:buFont typeface="Wingdings 2" panose="05020102010507070707" pitchFamily="18" charset="2"/>
              <a:buNone/>
            </a:pPr>
            <a:r>
              <a:rPr lang="sr-Cyrl-CS" altLang="en-US" sz="2400" b="1" dirty="0">
                <a:latin typeface="Arial" panose="020B0604020202020204" pitchFamily="34" charset="0"/>
                <a:cs typeface="Arial" panose="020B0604020202020204" pitchFamily="34" charset="0"/>
              </a:rPr>
              <a:t> </a:t>
            </a:r>
            <a:endParaRPr lang="sr-Latn-CS" altLang="en-US" sz="2400" b="1" dirty="0">
              <a:latin typeface="Arial" panose="020B0604020202020204" pitchFamily="34" charset="0"/>
              <a:cs typeface="Arial" panose="020B0604020202020204" pitchFamily="34" charset="0"/>
            </a:endParaRPr>
          </a:p>
          <a:p>
            <a:pPr eaLnBrk="1" hangingPunct="1">
              <a:buFontTx/>
              <a:buNone/>
            </a:pPr>
            <a:r>
              <a:rPr lang="sr-Latn-CS" altLang="en-US" sz="2400" dirty="0">
                <a:latin typeface="Arial" panose="020B0604020202020204" pitchFamily="34" charset="0"/>
                <a:cs typeface="Arial" panose="020B0604020202020204" pitchFamily="34" charset="0"/>
              </a:rPr>
              <a:t>P        AA x aa</a:t>
            </a:r>
          </a:p>
          <a:p>
            <a:pPr eaLnBrk="1" hangingPunct="1">
              <a:buFontTx/>
              <a:buNone/>
            </a:pPr>
            <a:r>
              <a:rPr lang="sr-Latn-CS" altLang="en-US" sz="2400" dirty="0">
                <a:solidFill>
                  <a:srgbClr val="C00000"/>
                </a:solidFill>
                <a:latin typeface="Arial" panose="020B0604020202020204" pitchFamily="34" charset="0"/>
                <a:cs typeface="Arial" panose="020B0604020202020204" pitchFamily="34" charset="0"/>
              </a:rPr>
              <a:t>F1</a:t>
            </a:r>
            <a:r>
              <a:rPr lang="sr-Latn-CS" altLang="en-US" sz="2400" dirty="0">
                <a:latin typeface="Arial" panose="020B0604020202020204" pitchFamily="34" charset="0"/>
                <a:cs typeface="Arial" panose="020B0604020202020204" pitchFamily="34" charset="0"/>
              </a:rPr>
              <a:t>     </a:t>
            </a:r>
            <a:r>
              <a:rPr lang="sr-Latn-CS" altLang="en-US" sz="2400" dirty="0">
                <a:solidFill>
                  <a:srgbClr val="C00000"/>
                </a:solidFill>
                <a:latin typeface="Arial" panose="020B0604020202020204" pitchFamily="34" charset="0"/>
                <a:cs typeface="Arial" panose="020B0604020202020204" pitchFamily="34" charset="0"/>
              </a:rPr>
              <a:t>Aa</a:t>
            </a:r>
            <a:r>
              <a:rPr lang="en-US" altLang="en-US" sz="2400" dirty="0">
                <a:latin typeface="Arial" panose="020B0604020202020204" pitchFamily="34" charset="0"/>
                <a:cs typeface="Arial" panose="020B0604020202020204" pitchFamily="34" charset="0"/>
              </a:rPr>
              <a:t> x</a:t>
            </a:r>
            <a:r>
              <a:rPr lang="sr-Latn-CS" altLang="en-US" sz="2400" dirty="0">
                <a:latin typeface="Arial" panose="020B0604020202020204" pitchFamily="34" charset="0"/>
                <a:cs typeface="Arial" panose="020B0604020202020204" pitchFamily="34" charset="0"/>
              </a:rPr>
              <a:t> </a:t>
            </a:r>
            <a:r>
              <a:rPr lang="sr-Latn-CS" altLang="en-US" sz="2400" dirty="0">
                <a:solidFill>
                  <a:srgbClr val="C00000"/>
                </a:solidFill>
                <a:latin typeface="Arial" panose="020B0604020202020204" pitchFamily="34" charset="0"/>
                <a:cs typeface="Arial" panose="020B0604020202020204" pitchFamily="34" charset="0"/>
              </a:rPr>
              <a:t>Aa</a:t>
            </a:r>
            <a:r>
              <a:rPr lang="sr-Latn-CS" altLang="en-US" sz="2400" dirty="0">
                <a:latin typeface="Arial" panose="020B0604020202020204" pitchFamily="34" charset="0"/>
                <a:cs typeface="Arial" panose="020B0604020202020204" pitchFamily="34" charset="0"/>
              </a:rPr>
              <a:t>, </a:t>
            </a:r>
            <a:r>
              <a:rPr lang="sr-Latn-CS" altLang="en-US" sz="2400" dirty="0">
                <a:solidFill>
                  <a:srgbClr val="C00000"/>
                </a:solidFill>
                <a:latin typeface="Arial" panose="020B0604020202020204" pitchFamily="34" charset="0"/>
                <a:cs typeface="Arial" panose="020B0604020202020204" pitchFamily="34" charset="0"/>
              </a:rPr>
              <a:t>Aa</a:t>
            </a:r>
            <a:r>
              <a:rPr lang="sr-Latn-CS" altLang="en-US" sz="2400" dirty="0">
                <a:latin typeface="Arial" panose="020B0604020202020204" pitchFamily="34" charset="0"/>
                <a:cs typeface="Arial" panose="020B0604020202020204" pitchFamily="34" charset="0"/>
              </a:rPr>
              <a:t>, </a:t>
            </a:r>
            <a:r>
              <a:rPr lang="sr-Latn-CS" altLang="en-US" sz="2400" dirty="0">
                <a:solidFill>
                  <a:srgbClr val="C00000"/>
                </a:solidFill>
                <a:latin typeface="Arial" panose="020B0604020202020204" pitchFamily="34" charset="0"/>
                <a:cs typeface="Arial" panose="020B0604020202020204" pitchFamily="34" charset="0"/>
              </a:rPr>
              <a:t>Aa</a:t>
            </a:r>
          </a:p>
          <a:p>
            <a:pPr eaLnBrk="1" hangingPunct="1">
              <a:buFontTx/>
              <a:buNone/>
            </a:pPr>
            <a:r>
              <a:rPr lang="sr-Latn-CS" altLang="en-US" sz="2400" dirty="0">
                <a:latin typeface="Arial" panose="020B0604020202020204" pitchFamily="34" charset="0"/>
                <a:cs typeface="Arial" panose="020B0604020202020204" pitchFamily="34" charset="0"/>
              </a:rPr>
              <a:t>G       A, a, A, a</a:t>
            </a:r>
          </a:p>
          <a:p>
            <a:pPr eaLnBrk="1" hangingPunct="1">
              <a:buFontTx/>
              <a:buNone/>
            </a:pPr>
            <a:r>
              <a:rPr lang="sr-Latn-CS" altLang="en-US" sz="2400" b="1" dirty="0">
                <a:latin typeface="Arial" panose="020B0604020202020204" pitchFamily="34" charset="0"/>
                <a:cs typeface="Arial" panose="020B0604020202020204" pitchFamily="34" charset="0"/>
              </a:rPr>
              <a:t>F2     AA, Aa, Aa, aa</a:t>
            </a:r>
          </a:p>
          <a:p>
            <a:pPr eaLnBrk="1" hangingPunct="1">
              <a:buFontTx/>
              <a:buNone/>
            </a:pPr>
            <a:r>
              <a:rPr lang="en-US" altLang="en-US" sz="2400" b="1" dirty="0">
                <a:latin typeface="Arial" panose="020B0604020202020204" pitchFamily="34" charset="0"/>
                <a:cs typeface="Arial" panose="020B0604020202020204" pitchFamily="34" charset="0"/>
              </a:rPr>
              <a:t>f</a:t>
            </a:r>
            <a:r>
              <a:rPr lang="sr-Latn-CS" altLang="en-US" sz="2400" b="1" dirty="0">
                <a:latin typeface="Arial" panose="020B0604020202020204" pitchFamily="34" charset="0"/>
                <a:cs typeface="Arial" panose="020B0604020202020204" pitchFamily="34" charset="0"/>
              </a:rPr>
              <a:t> </a:t>
            </a:r>
            <a:r>
              <a:rPr lang="sr-Latn-CS" altLang="en-US" sz="2400" dirty="0">
                <a:latin typeface="Arial" panose="020B0604020202020204" pitchFamily="34" charset="0"/>
                <a:cs typeface="Arial" panose="020B0604020202020204" pitchFamily="34" charset="0"/>
              </a:rPr>
              <a:t>               </a:t>
            </a:r>
            <a:r>
              <a:rPr lang="sr-Latn-CS" altLang="en-US" sz="2400" dirty="0">
                <a:solidFill>
                  <a:srgbClr val="C00000"/>
                </a:solidFill>
                <a:latin typeface="Arial" panose="020B0604020202020204" pitchFamily="34" charset="0"/>
                <a:cs typeface="Arial" panose="020B0604020202020204" pitchFamily="34" charset="0"/>
              </a:rPr>
              <a:t>3   </a:t>
            </a:r>
            <a:r>
              <a:rPr lang="sr-Latn-CS" altLang="en-US" sz="2400"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 :  </a:t>
            </a:r>
            <a:r>
              <a:rPr lang="en-US" altLang="en-US" sz="2400" dirty="0">
                <a:solidFill>
                  <a:srgbClr val="C00000"/>
                </a:solidFill>
                <a:latin typeface="Arial" panose="020B0604020202020204" pitchFamily="34" charset="0"/>
                <a:cs typeface="Arial" panose="020B0604020202020204" pitchFamily="34" charset="0"/>
              </a:rPr>
              <a:t>1</a:t>
            </a:r>
          </a:p>
          <a:p>
            <a:pPr eaLnBrk="1" hangingPunct="1">
              <a:buFontTx/>
              <a:buNone/>
            </a:pPr>
            <a:r>
              <a:rPr lang="en-US" altLang="en-US" sz="2400" b="1" dirty="0">
                <a:latin typeface="Arial" panose="020B0604020202020204" pitchFamily="34" charset="0"/>
                <a:cs typeface="Arial" panose="020B0604020202020204" pitchFamily="34" charset="0"/>
              </a:rPr>
              <a:t>g</a:t>
            </a:r>
            <a:r>
              <a:rPr lang="en-US" altLang="en-US" sz="2400" dirty="0">
                <a:solidFill>
                  <a:srgbClr val="C00000"/>
                </a:solidFill>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      </a:t>
            </a:r>
            <a:r>
              <a:rPr lang="en-US" altLang="en-US" sz="2400" dirty="0">
                <a:solidFill>
                  <a:srgbClr val="C00000"/>
                </a:solidFill>
                <a:latin typeface="Arial" panose="020B0604020202020204" pitchFamily="34" charset="0"/>
                <a:cs typeface="Arial" panose="020B0604020202020204" pitchFamily="34" charset="0"/>
              </a:rPr>
              <a:t>1</a:t>
            </a:r>
            <a:r>
              <a:rPr lang="en-US" altLang="en-US" sz="2400" dirty="0">
                <a:latin typeface="Arial" panose="020B0604020202020204" pitchFamily="34" charset="0"/>
                <a:cs typeface="Arial" panose="020B0604020202020204" pitchFamily="34" charset="0"/>
              </a:rPr>
              <a:t>  :     </a:t>
            </a:r>
            <a:r>
              <a:rPr lang="en-US" altLang="en-US" sz="2400" dirty="0">
                <a:solidFill>
                  <a:srgbClr val="C00000"/>
                </a:solidFill>
                <a:latin typeface="Arial" panose="020B0604020202020204" pitchFamily="34" charset="0"/>
                <a:cs typeface="Arial" panose="020B0604020202020204" pitchFamily="34" charset="0"/>
              </a:rPr>
              <a:t>2</a:t>
            </a:r>
            <a:r>
              <a:rPr lang="en-US" altLang="en-US" sz="2400" dirty="0">
                <a:latin typeface="Arial" panose="020B0604020202020204" pitchFamily="34" charset="0"/>
                <a:cs typeface="Arial" panose="020B0604020202020204" pitchFamily="34" charset="0"/>
              </a:rPr>
              <a:t>      :  </a:t>
            </a:r>
            <a:r>
              <a:rPr lang="en-US" altLang="en-US" sz="2400" dirty="0">
                <a:solidFill>
                  <a:srgbClr val="C00000"/>
                </a:solidFill>
                <a:latin typeface="Arial" panose="020B0604020202020204" pitchFamily="34" charset="0"/>
                <a:cs typeface="Arial" panose="020B0604020202020204" pitchFamily="34" charset="0"/>
              </a:rPr>
              <a:t>1</a:t>
            </a:r>
          </a:p>
        </p:txBody>
      </p:sp>
    </p:spTree>
  </p:cSld>
  <p:clrMapOvr>
    <a:masterClrMapping/>
  </p:clrMapOvr>
  <mc:AlternateContent xmlns:mc="http://schemas.openxmlformats.org/markup-compatibility/2006" xmlns:p14="http://schemas.microsoft.com/office/powerpoint/2010/main">
    <mc:Choice Requires="p14">
      <p:transition spd="slow" p14:dur="2000" advTm="350049"/>
    </mc:Choice>
    <mc:Fallback xmlns="">
      <p:transition spd="slow" advTm="350049"/>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704850"/>
            <a:ext cx="8229600" cy="666750"/>
          </a:xfrm>
        </p:spPr>
        <p:txBody>
          <a:bodyPr/>
          <a:lstStyle/>
          <a:p>
            <a:pPr algn="ctr" eaLnBrk="1" hangingPunct="1"/>
            <a:r>
              <a:rPr lang="en-US" altLang="en-US" sz="3200" b="1" dirty="0">
                <a:solidFill>
                  <a:schemeClr val="tx1"/>
                </a:solidFill>
                <a:latin typeface="Arial" panose="020B0604020202020204" pitchFamily="34" charset="0"/>
                <a:cs typeface="Arial" panose="020B0604020202020204" pitchFamily="34" charset="0"/>
              </a:rPr>
              <a:t>Dihybrid cross</a:t>
            </a:r>
          </a:p>
        </p:txBody>
      </p:sp>
      <p:sp>
        <p:nvSpPr>
          <p:cNvPr id="13315" name="Rectangle 3"/>
          <p:cNvSpPr>
            <a:spLocks noGrp="1" noChangeArrowheads="1"/>
          </p:cNvSpPr>
          <p:nvPr>
            <p:ph idx="1"/>
          </p:nvPr>
        </p:nvSpPr>
        <p:spPr>
          <a:xfrm>
            <a:off x="457200" y="1935163"/>
            <a:ext cx="8382000" cy="4389437"/>
          </a:xfrm>
        </p:spPr>
        <p:txBody>
          <a:bodyPr/>
          <a:lstStyle/>
          <a:p>
            <a:pPr eaLnBrk="1" hangingPunct="1">
              <a:buNone/>
            </a:pPr>
            <a:r>
              <a:rPr lang="en-US" altLang="en-US" sz="2400" dirty="0">
                <a:latin typeface="Arial" panose="020B0604020202020204" pitchFamily="34" charset="0"/>
                <a:cs typeface="Arial" panose="020B0604020202020204" pitchFamily="34" charset="0"/>
              </a:rPr>
              <a:t>   A dihybrid cross is one in which two hybrid traits are considered</a:t>
            </a:r>
            <a:endParaRPr lang="sr-Latn-CS" altLang="en-US" sz="2400" b="1" u="sng" dirty="0">
              <a:latin typeface="Arial" panose="020B0604020202020204" pitchFamily="34" charset="0"/>
              <a:cs typeface="Arial" panose="020B0604020202020204" pitchFamily="34" charset="0"/>
            </a:endParaRPr>
          </a:p>
          <a:p>
            <a:pPr eaLnBrk="1" hangingPunct="1">
              <a:buFontTx/>
              <a:buNone/>
            </a:pPr>
            <a:endParaRPr lang="sr-Latn-CS" altLang="en-US" sz="2400" dirty="0">
              <a:latin typeface="Arial" panose="020B0604020202020204" pitchFamily="34" charset="0"/>
              <a:cs typeface="Arial" panose="020B0604020202020204" pitchFamily="34" charset="0"/>
            </a:endParaRPr>
          </a:p>
          <a:p>
            <a:pPr eaLnBrk="1" hangingPunct="1">
              <a:buFontTx/>
              <a:buNone/>
            </a:pPr>
            <a:r>
              <a:rPr lang="sr-Latn-CS" altLang="en-US" sz="2400" dirty="0">
                <a:latin typeface="Arial" panose="020B0604020202020204" pitchFamily="34" charset="0"/>
                <a:cs typeface="Arial" panose="020B0604020202020204" pitchFamily="34" charset="0"/>
              </a:rPr>
              <a:t>P    AABB   x </a:t>
            </a:r>
            <a:r>
              <a:rPr lang="en-US" altLang="en-US" sz="2400" dirty="0">
                <a:latin typeface="Arial" panose="020B0604020202020204" pitchFamily="34" charset="0"/>
                <a:cs typeface="Arial" panose="020B0604020202020204" pitchFamily="34" charset="0"/>
              </a:rPr>
              <a:t> </a:t>
            </a:r>
            <a:r>
              <a:rPr lang="sr-Latn-CS" altLang="en-US" sz="2400" dirty="0">
                <a:latin typeface="Arial" panose="020B0604020202020204" pitchFamily="34" charset="0"/>
                <a:cs typeface="Arial" panose="020B0604020202020204" pitchFamily="34" charset="0"/>
              </a:rPr>
              <a:t>aabb</a:t>
            </a:r>
          </a:p>
          <a:p>
            <a:pPr eaLnBrk="1" hangingPunct="1">
              <a:buFontTx/>
              <a:buNone/>
            </a:pPr>
            <a:r>
              <a:rPr lang="sr-Latn-CS" altLang="en-US" sz="2400" dirty="0">
                <a:solidFill>
                  <a:srgbClr val="C00000"/>
                </a:solidFill>
                <a:latin typeface="Arial" panose="020B0604020202020204" pitchFamily="34" charset="0"/>
                <a:cs typeface="Arial" panose="020B0604020202020204" pitchFamily="34" charset="0"/>
              </a:rPr>
              <a:t>F1  AaB</a:t>
            </a:r>
            <a:r>
              <a:rPr lang="en-US" altLang="en-US" sz="2400" dirty="0">
                <a:solidFill>
                  <a:srgbClr val="C00000"/>
                </a:solidFill>
                <a:latin typeface="Arial" panose="020B0604020202020204" pitchFamily="34" charset="0"/>
                <a:cs typeface="Arial" panose="020B0604020202020204" pitchFamily="34" charset="0"/>
              </a:rPr>
              <a:t>b</a:t>
            </a:r>
            <a:r>
              <a:rPr lang="sr-Latn-CS" altLang="en-US" sz="2400" dirty="0">
                <a:solidFill>
                  <a:srgbClr val="C00000"/>
                </a:solidFill>
                <a:latin typeface="Arial" panose="020B0604020202020204" pitchFamily="34" charset="0"/>
                <a:cs typeface="Arial" panose="020B0604020202020204" pitchFamily="34" charset="0"/>
              </a:rPr>
              <a:t>, AaBb, AaBb, AaBb</a:t>
            </a:r>
            <a:endParaRPr lang="en-US" altLang="en-US" sz="2400" dirty="0">
              <a:solidFill>
                <a:srgbClr val="C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99106"/>
    </mc:Choice>
    <mc:Fallback xmlns="">
      <p:transition spd="slow" advTm="9910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762000"/>
            <a:ext cx="8229600" cy="990600"/>
          </a:xfrm>
        </p:spPr>
        <p:txBody>
          <a:bodyPr>
            <a:normAutofit fontScale="90000"/>
          </a:bodyPr>
          <a:lstStyle/>
          <a:p>
            <a:pPr eaLnBrk="1" fontAlgn="auto" hangingPunct="1">
              <a:spcAft>
                <a:spcPts val="0"/>
              </a:spcAft>
              <a:defRPr/>
            </a:pPr>
            <a:r>
              <a:rPr lang="sr-Latn-CS" sz="3600" b="1" dirty="0">
                <a:solidFill>
                  <a:schemeClr val="tx1"/>
                </a:solidFill>
                <a:latin typeface="Arial" pitchFamily="34" charset="0"/>
                <a:cs typeface="Arial" pitchFamily="34" charset="0"/>
              </a:rPr>
              <a:t>F1   AaBb  x AaBb</a:t>
            </a:r>
            <a:br>
              <a:rPr lang="en-US" sz="3600" b="1" dirty="0">
                <a:solidFill>
                  <a:schemeClr val="tx1"/>
                </a:solidFill>
                <a:latin typeface="Arial" pitchFamily="34" charset="0"/>
                <a:cs typeface="Arial" pitchFamily="34" charset="0"/>
              </a:rPr>
            </a:br>
            <a:endParaRPr lang="en-US" sz="3600" b="1" dirty="0">
              <a:solidFill>
                <a:schemeClr val="tx1"/>
              </a:solidFill>
              <a:latin typeface="Arial" pitchFamily="34" charset="0"/>
              <a:cs typeface="Arial" pitchFamily="34" charset="0"/>
            </a:endParaRPr>
          </a:p>
        </p:txBody>
      </p:sp>
      <p:sp>
        <p:nvSpPr>
          <p:cNvPr id="14339" name="Rectangle 3"/>
          <p:cNvSpPr>
            <a:spLocks noGrp="1" noChangeArrowheads="1"/>
          </p:cNvSpPr>
          <p:nvPr>
            <p:ph type="body" sz="half" idx="1"/>
          </p:nvPr>
        </p:nvSpPr>
        <p:spPr/>
        <p:txBody>
          <a:bodyPr/>
          <a:lstStyle/>
          <a:p>
            <a:pPr eaLnBrk="1" hangingPunct="1">
              <a:buFontTx/>
              <a:buNone/>
            </a:pPr>
            <a:endParaRPr lang="sr-Latn-CS" altLang="en-US" sz="2800">
              <a:solidFill>
                <a:schemeClr val="bg1"/>
              </a:solidFill>
            </a:endParaRPr>
          </a:p>
          <a:p>
            <a:pPr eaLnBrk="1" hangingPunct="1">
              <a:buFontTx/>
              <a:buNone/>
            </a:pPr>
            <a:r>
              <a:rPr lang="sr-Latn-CS" altLang="en-US" sz="2800">
                <a:solidFill>
                  <a:srgbClr val="FFFFCC"/>
                </a:solidFill>
              </a:rPr>
              <a:t>F2</a:t>
            </a:r>
            <a:r>
              <a:rPr lang="sr-Latn-CS" altLang="en-US" sz="2800">
                <a:solidFill>
                  <a:schemeClr val="bg1"/>
                </a:solidFill>
              </a:rPr>
              <a:t>      </a:t>
            </a:r>
            <a:endParaRPr lang="en-US" altLang="en-US" sz="2800">
              <a:solidFill>
                <a:schemeClr val="bg1"/>
              </a:solidFill>
            </a:endParaRPr>
          </a:p>
        </p:txBody>
      </p:sp>
      <p:graphicFrame>
        <p:nvGraphicFramePr>
          <p:cNvPr id="6211" name="Group 67"/>
          <p:cNvGraphicFramePr>
            <a:graphicFrameLocks noGrp="1"/>
          </p:cNvGraphicFramePr>
          <p:nvPr>
            <p:ph sz="half" idx="2"/>
          </p:nvPr>
        </p:nvGraphicFramePr>
        <p:xfrm>
          <a:off x="1600200" y="1752600"/>
          <a:ext cx="5715000" cy="4648201"/>
        </p:xfrm>
        <a:graphic>
          <a:graphicData uri="http://schemas.openxmlformats.org/drawingml/2006/table">
            <a:tbl>
              <a:tblPr/>
              <a:tblGrid>
                <a:gridCol w="785482">
                  <a:extLst>
                    <a:ext uri="{9D8B030D-6E8A-4147-A177-3AD203B41FA5}">
                      <a16:colId xmlns:a16="http://schemas.microsoft.com/office/drawing/2014/main" val="20000"/>
                    </a:ext>
                  </a:extLst>
                </a:gridCol>
                <a:gridCol w="1255117">
                  <a:extLst>
                    <a:ext uri="{9D8B030D-6E8A-4147-A177-3AD203B41FA5}">
                      <a16:colId xmlns:a16="http://schemas.microsoft.com/office/drawing/2014/main" val="20001"/>
                    </a:ext>
                  </a:extLst>
                </a:gridCol>
                <a:gridCol w="1227005">
                  <a:extLst>
                    <a:ext uri="{9D8B030D-6E8A-4147-A177-3AD203B41FA5}">
                      <a16:colId xmlns:a16="http://schemas.microsoft.com/office/drawing/2014/main" val="20002"/>
                    </a:ext>
                  </a:extLst>
                </a:gridCol>
                <a:gridCol w="1255118">
                  <a:extLst>
                    <a:ext uri="{9D8B030D-6E8A-4147-A177-3AD203B41FA5}">
                      <a16:colId xmlns:a16="http://schemas.microsoft.com/office/drawing/2014/main" val="20003"/>
                    </a:ext>
                  </a:extLst>
                </a:gridCol>
                <a:gridCol w="1192278">
                  <a:extLst>
                    <a:ext uri="{9D8B030D-6E8A-4147-A177-3AD203B41FA5}">
                      <a16:colId xmlns:a16="http://schemas.microsoft.com/office/drawing/2014/main" val="20004"/>
                    </a:ext>
                  </a:extLst>
                </a:gridCol>
              </a:tblGrid>
              <a:tr h="9296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AB</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199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AB</a:t>
                      </a:r>
                      <a:endParaRPr kumimoji="0" lang="en-US" sz="2800" b="0" i="0" u="none" strike="noStrike" cap="none" normalizeH="0" baseline="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AABB</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AABb</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AaBB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AaBb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157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Ab</a:t>
                      </a:r>
                      <a:endParaRPr kumimoji="0" lang="en-US" sz="2800" b="0" i="0" u="none" strike="noStrike" cap="none" normalizeH="0" baseline="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AABb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AAbb</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AaBb</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Aabb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199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aB</a:t>
                      </a:r>
                      <a:endParaRPr kumimoji="0" lang="en-US" sz="28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AaBB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AaBb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aaBB</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aaBb</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570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ab</a:t>
                      </a:r>
                      <a:endParaRPr kumimoji="0" lang="en-US" sz="2800" b="0" i="0" u="none" strike="noStrike" cap="none" normalizeH="0" baseline="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AaBb</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Aabb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aaBb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aabb</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28204"/>
    </mc:Choice>
    <mc:Fallback xmlns="">
      <p:transition spd="slow" advTm="28204"/>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457200" y="1371600"/>
            <a:ext cx="8229600" cy="4953000"/>
          </a:xfrm>
        </p:spPr>
        <p:txBody>
          <a:bodyPr/>
          <a:lstStyle/>
          <a:p>
            <a:pPr eaLnBrk="1" hangingPunct="1"/>
            <a:r>
              <a:rPr lang="en-US" altLang="en-US" sz="2400" dirty="0">
                <a:latin typeface="Arial" panose="020B0604020202020204" pitchFamily="34" charset="0"/>
                <a:cs typeface="Arial" panose="020B0604020202020204" pitchFamily="34" charset="0"/>
              </a:rPr>
              <a:t>A phenotypic ratio in dihybrid cross is </a:t>
            </a:r>
            <a:r>
              <a:rPr lang="sr-Latn-CS" altLang="en-US" sz="2400" b="1" dirty="0">
                <a:solidFill>
                  <a:srgbClr val="C00000"/>
                </a:solidFill>
                <a:latin typeface="Arial" panose="020B0604020202020204" pitchFamily="34" charset="0"/>
                <a:cs typeface="Arial" panose="020B0604020202020204" pitchFamily="34" charset="0"/>
              </a:rPr>
              <a:t>9</a:t>
            </a:r>
            <a:r>
              <a:rPr lang="en-US" altLang="en-US" sz="2400" b="1" dirty="0">
                <a:solidFill>
                  <a:srgbClr val="C00000"/>
                </a:solidFill>
                <a:latin typeface="Arial" panose="020B0604020202020204" pitchFamily="34" charset="0"/>
                <a:cs typeface="Arial" panose="020B0604020202020204" pitchFamily="34" charset="0"/>
              </a:rPr>
              <a:t>:3:3:1</a:t>
            </a:r>
          </a:p>
          <a:p>
            <a:pPr eaLnBrk="1" hangingPunct="1"/>
            <a:r>
              <a:rPr lang="en-US" altLang="en-US" sz="2400" b="1" dirty="0">
                <a:latin typeface="Arial" panose="020B0604020202020204" pitchFamily="34" charset="0"/>
                <a:cs typeface="Arial" panose="020B0604020202020204" pitchFamily="34" charset="0"/>
              </a:rPr>
              <a:t>To calculate the number of </a:t>
            </a:r>
            <a:r>
              <a:rPr lang="en-US" altLang="en-US" sz="2400" b="1" dirty="0">
                <a:solidFill>
                  <a:srgbClr val="C00000"/>
                </a:solidFill>
                <a:latin typeface="Arial" panose="020B0604020202020204" pitchFamily="34" charset="0"/>
                <a:cs typeface="Arial" panose="020B0604020202020204" pitchFamily="34" charset="0"/>
              </a:rPr>
              <a:t>genotypes</a:t>
            </a:r>
            <a:r>
              <a:rPr lang="en-US" altLang="en-US" sz="2400" b="1" dirty="0">
                <a:latin typeface="Arial" panose="020B0604020202020204" pitchFamily="34" charset="0"/>
                <a:cs typeface="Arial" panose="020B0604020202020204" pitchFamily="34" charset="0"/>
              </a:rPr>
              <a:t>, the formula used is </a:t>
            </a:r>
            <a:r>
              <a:rPr lang="sr-Latn-CS" altLang="en-US" sz="2400" b="1" dirty="0">
                <a:latin typeface="Arial" panose="020B0604020202020204" pitchFamily="34" charset="0"/>
                <a:cs typeface="Arial" panose="020B0604020202020204" pitchFamily="34" charset="0"/>
              </a:rPr>
              <a:t> </a:t>
            </a:r>
            <a:r>
              <a:rPr lang="sr-Latn-CS" altLang="en-US" sz="2400" b="1" dirty="0">
                <a:solidFill>
                  <a:srgbClr val="C00000"/>
                </a:solidFill>
                <a:latin typeface="Arial" panose="020B0604020202020204" pitchFamily="34" charset="0"/>
                <a:cs typeface="Arial" panose="020B0604020202020204" pitchFamily="34" charset="0"/>
              </a:rPr>
              <a:t>3</a:t>
            </a:r>
            <a:r>
              <a:rPr lang="sr-Latn-CS" altLang="en-US" sz="2400" b="1" baseline="30000" dirty="0">
                <a:solidFill>
                  <a:srgbClr val="C00000"/>
                </a:solidFill>
                <a:latin typeface="Arial" panose="020B0604020202020204" pitchFamily="34" charset="0"/>
                <a:cs typeface="Arial" panose="020B0604020202020204" pitchFamily="34" charset="0"/>
              </a:rPr>
              <a:t>n</a:t>
            </a:r>
            <a:r>
              <a:rPr lang="en-US" altLang="en-US" sz="2400" b="1" dirty="0">
                <a:solidFill>
                  <a:srgbClr val="C00000"/>
                </a:solidFill>
                <a:latin typeface="Arial" panose="020B0604020202020204" pitchFamily="34" charset="0"/>
                <a:cs typeface="Arial" panose="020B0604020202020204" pitchFamily="34" charset="0"/>
              </a:rPr>
              <a:t>, </a:t>
            </a:r>
            <a:r>
              <a:rPr lang="en-US" altLang="en-US" sz="2400" b="1" dirty="0">
                <a:latin typeface="Arial" panose="020B0604020202020204" pitchFamily="34" charset="0"/>
                <a:cs typeface="Arial" panose="020B0604020202020204" pitchFamily="34" charset="0"/>
              </a:rPr>
              <a:t>(n is number of genes)</a:t>
            </a:r>
          </a:p>
          <a:p>
            <a:pPr eaLnBrk="1" hangingPunct="1"/>
            <a:r>
              <a:rPr lang="en-US" altLang="en-US" sz="2400" b="1" dirty="0">
                <a:latin typeface="Arial" panose="020B0604020202020204" pitchFamily="34" charset="0"/>
                <a:cs typeface="Arial" panose="020B0604020202020204" pitchFamily="34" charset="0"/>
              </a:rPr>
              <a:t>To calculate the number of </a:t>
            </a:r>
            <a:r>
              <a:rPr lang="en-US" altLang="en-US" sz="2400" b="1" dirty="0">
                <a:solidFill>
                  <a:srgbClr val="C00000"/>
                </a:solidFill>
                <a:latin typeface="Arial" panose="020B0604020202020204" pitchFamily="34" charset="0"/>
                <a:cs typeface="Arial" panose="020B0604020202020204" pitchFamily="34" charset="0"/>
              </a:rPr>
              <a:t>phenotypes</a:t>
            </a:r>
            <a:r>
              <a:rPr lang="en-US" altLang="en-US" sz="2400" b="1" dirty="0">
                <a:latin typeface="Arial" panose="020B0604020202020204" pitchFamily="34" charset="0"/>
                <a:cs typeface="Arial" panose="020B0604020202020204" pitchFamily="34" charset="0"/>
              </a:rPr>
              <a:t>, the formula used is </a:t>
            </a:r>
            <a:r>
              <a:rPr lang="sr-Latn-CS" altLang="en-US" sz="2400" b="1" dirty="0">
                <a:latin typeface="Arial" panose="020B0604020202020204" pitchFamily="34" charset="0"/>
                <a:cs typeface="Arial" panose="020B0604020202020204" pitchFamily="34" charset="0"/>
              </a:rPr>
              <a:t> </a:t>
            </a:r>
            <a:r>
              <a:rPr lang="sr-Latn-CS" altLang="en-US" sz="2400" b="1" dirty="0">
                <a:solidFill>
                  <a:srgbClr val="C00000"/>
                </a:solidFill>
                <a:latin typeface="Arial" panose="020B0604020202020204" pitchFamily="34" charset="0"/>
                <a:cs typeface="Arial" panose="020B0604020202020204" pitchFamily="34" charset="0"/>
              </a:rPr>
              <a:t>2</a:t>
            </a:r>
            <a:r>
              <a:rPr lang="sr-Latn-CS" altLang="en-US" sz="2400" b="1" baseline="30000" dirty="0">
                <a:solidFill>
                  <a:srgbClr val="C00000"/>
                </a:solidFill>
                <a:latin typeface="Arial" panose="020B0604020202020204" pitchFamily="34" charset="0"/>
                <a:cs typeface="Arial" panose="020B0604020202020204" pitchFamily="34" charset="0"/>
              </a:rPr>
              <a:t>n</a:t>
            </a:r>
            <a:r>
              <a:rPr lang="en-US" altLang="en-US" sz="2400" b="1" baseline="30000" dirty="0">
                <a:solidFill>
                  <a:srgbClr val="C00000"/>
                </a:solidFill>
                <a:latin typeface="Arial" panose="020B0604020202020204" pitchFamily="34" charset="0"/>
                <a:cs typeface="Arial" panose="020B0604020202020204" pitchFamily="34" charset="0"/>
              </a:rPr>
              <a:t> </a:t>
            </a:r>
            <a:r>
              <a:rPr lang="en-US" altLang="en-US" sz="2400" b="1" dirty="0">
                <a:solidFill>
                  <a:srgbClr val="C00000"/>
                </a:solidFill>
                <a:latin typeface="Arial" panose="020B0604020202020204" pitchFamily="34" charset="0"/>
                <a:cs typeface="Arial" panose="020B0604020202020204" pitchFamily="34" charset="0"/>
              </a:rPr>
              <a:t>, </a:t>
            </a:r>
            <a:r>
              <a:rPr lang="en-US" altLang="en-US" sz="2400" b="1" dirty="0">
                <a:latin typeface="Arial" panose="020B0604020202020204" pitchFamily="34" charset="0"/>
                <a:cs typeface="Arial" panose="020B0604020202020204" pitchFamily="34" charset="0"/>
              </a:rPr>
              <a:t>(n is number of genes)</a:t>
            </a:r>
          </a:p>
          <a:p>
            <a:pPr eaLnBrk="1" hangingPunct="1"/>
            <a:endParaRPr lang="en-US" altLang="en-US" sz="2400" b="1" dirty="0">
              <a:solidFill>
                <a:srgbClr val="C00000"/>
              </a:solidFill>
              <a:latin typeface="Arial" panose="020B0604020202020204" pitchFamily="34" charset="0"/>
              <a:cs typeface="Arial" panose="020B0604020202020204" pitchFamily="34" charset="0"/>
            </a:endParaRPr>
          </a:p>
          <a:p>
            <a:pPr eaLnBrk="1" hangingPunct="1">
              <a:buFont typeface="Wingdings 2" panose="05020102010507070707" pitchFamily="18" charset="2"/>
              <a:buNone/>
            </a:pPr>
            <a:endParaRPr lang="sr-Cyrl-CS" altLang="en-US" sz="2400" b="1" dirty="0">
              <a:latin typeface="Arial" panose="020B0604020202020204" pitchFamily="34" charset="0"/>
              <a:cs typeface="Arial" panose="020B0604020202020204" pitchFamily="34" charset="0"/>
            </a:endParaRPr>
          </a:p>
          <a:p>
            <a:pPr eaLnBrk="1" hangingPunct="1"/>
            <a:r>
              <a:rPr lang="en-US" altLang="en-US" sz="2400" dirty="0">
                <a:latin typeface="Arial" panose="020B0604020202020204" pitchFamily="34" charset="0"/>
                <a:cs typeface="Arial" panose="020B0604020202020204" pitchFamily="34" charset="0"/>
              </a:rPr>
              <a:t>For dihybrid cross </a:t>
            </a:r>
            <a:r>
              <a:rPr lang="en-US" altLang="en-US" sz="2400" b="1" u="sng" dirty="0">
                <a:latin typeface="Arial" panose="020B0604020202020204" pitchFamily="34" charset="0"/>
                <a:cs typeface="Arial" panose="020B0604020202020204" pitchFamily="34" charset="0"/>
              </a:rPr>
              <a:t>number of genotypes is </a:t>
            </a:r>
            <a:r>
              <a:rPr lang="sr-Cyrl-CS" altLang="en-US" sz="2400" b="1" u="sng" dirty="0">
                <a:latin typeface="Arial" panose="020B0604020202020204" pitchFamily="34" charset="0"/>
                <a:cs typeface="Arial" panose="020B0604020202020204" pitchFamily="34" charset="0"/>
              </a:rPr>
              <a:t>9</a:t>
            </a:r>
            <a:r>
              <a:rPr lang="sr-Cyrl-CS" altLang="en-US" sz="2400"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and </a:t>
            </a:r>
            <a:r>
              <a:rPr lang="en-US" altLang="en-US" sz="2400" b="1" u="sng" dirty="0">
                <a:latin typeface="Arial" panose="020B0604020202020204" pitchFamily="34" charset="0"/>
                <a:cs typeface="Arial" panose="020B0604020202020204" pitchFamily="34" charset="0"/>
              </a:rPr>
              <a:t>phenotypes is </a:t>
            </a:r>
            <a:r>
              <a:rPr lang="sr-Cyrl-CS" altLang="en-US" sz="2400" b="1" u="sng" dirty="0">
                <a:latin typeface="Arial" panose="020B0604020202020204" pitchFamily="34" charset="0"/>
                <a:cs typeface="Arial" panose="020B0604020202020204" pitchFamily="34" charset="0"/>
              </a:rPr>
              <a:t>4</a:t>
            </a:r>
            <a:r>
              <a:rPr lang="sr-Cyrl-CS" altLang="en-US" sz="2400" dirty="0">
                <a:latin typeface="Arial" panose="020B0604020202020204" pitchFamily="34" charset="0"/>
                <a:cs typeface="Arial" panose="020B0604020202020204" pitchFamily="34" charset="0"/>
              </a:rPr>
              <a:t>.</a:t>
            </a:r>
          </a:p>
        </p:txBody>
      </p:sp>
    </p:spTree>
  </p:cSld>
  <p:clrMapOvr>
    <a:masterClrMapping/>
  </p:clrMapOvr>
  <mc:AlternateContent xmlns:mc="http://schemas.openxmlformats.org/markup-compatibility/2006" xmlns:p14="http://schemas.microsoft.com/office/powerpoint/2010/main">
    <mc:Choice Requires="p14">
      <p:transition spd="slow" p14:dur="2000" advTm="61072"/>
    </mc:Choice>
    <mc:Fallback xmlns="">
      <p:transition spd="slow" advTm="6107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704850"/>
            <a:ext cx="8229600" cy="742950"/>
          </a:xfrm>
        </p:spPr>
        <p:txBody>
          <a:bodyPr/>
          <a:lstStyle/>
          <a:p>
            <a:pPr algn="ctr" eaLnBrk="1" hangingPunct="1"/>
            <a:r>
              <a:rPr lang="en-US" sz="2800" b="1" i="0" u="none" strike="noStrike" dirty="0">
                <a:solidFill>
                  <a:srgbClr val="202124"/>
                </a:solidFill>
                <a:effectLst/>
                <a:latin typeface="arial" panose="020B0604020202020204" pitchFamily="34" charset="0"/>
              </a:rPr>
              <a:t>Backcrossing</a:t>
            </a:r>
            <a:endParaRPr lang="sr-Cyrl-CS" altLang="en-US" sz="2800" b="1" dirty="0">
              <a:solidFill>
                <a:schemeClr val="tx1"/>
              </a:solidFill>
              <a:latin typeface="Arial" panose="020B0604020202020204" pitchFamily="34" charset="0"/>
              <a:cs typeface="Arial" panose="020B0604020202020204" pitchFamily="34" charset="0"/>
            </a:endParaRPr>
          </a:p>
        </p:txBody>
      </p:sp>
      <p:sp>
        <p:nvSpPr>
          <p:cNvPr id="16387" name="Rectangle 3"/>
          <p:cNvSpPr>
            <a:spLocks noGrp="1" noChangeArrowheads="1"/>
          </p:cNvSpPr>
          <p:nvPr>
            <p:ph idx="1"/>
          </p:nvPr>
        </p:nvSpPr>
        <p:spPr>
          <a:xfrm>
            <a:off x="228600" y="2057400"/>
            <a:ext cx="8686800" cy="4267200"/>
          </a:xfrm>
        </p:spPr>
        <p:txBody>
          <a:bodyPr/>
          <a:lstStyle/>
          <a:p>
            <a:pPr eaLnBrk="1" hangingPunct="1">
              <a:buFont typeface="Wingdings 2" panose="05020102010507070707" pitchFamily="18" charset="2"/>
              <a:buNone/>
            </a:pPr>
            <a:r>
              <a:rPr lang="en-US" altLang="en-US" sz="2400" dirty="0">
                <a:latin typeface="Arial" panose="020B0604020202020204" pitchFamily="34" charset="0"/>
                <a:cs typeface="Arial" panose="020B0604020202020204" pitchFamily="34" charset="0"/>
              </a:rPr>
              <a:t>Is the crossing of heterozygous offspring with a recessive homozygote. </a:t>
            </a:r>
          </a:p>
          <a:p>
            <a:pPr eaLnBrk="1" hangingPunct="1">
              <a:buFont typeface="Wingdings 2" panose="05020102010507070707" pitchFamily="18" charset="2"/>
              <a:buNone/>
            </a:pPr>
            <a:r>
              <a:rPr lang="en-US" altLang="en-US" sz="2400" dirty="0">
                <a:latin typeface="Arial" panose="020B0604020202020204" pitchFamily="34" charset="0"/>
                <a:cs typeface="Arial" panose="020B0604020202020204" pitchFamily="34" charset="0"/>
              </a:rPr>
              <a:t>phenotypic and </a:t>
            </a:r>
            <a:r>
              <a:rPr lang="en-US" altLang="en-US" sz="2400" dirty="0" err="1">
                <a:latin typeface="Arial" panose="020B0604020202020204" pitchFamily="34" charset="0"/>
                <a:cs typeface="Arial" panose="020B0604020202020204" pitchFamily="34" charset="0"/>
              </a:rPr>
              <a:t>geneotypic</a:t>
            </a:r>
            <a:r>
              <a:rPr lang="en-US" altLang="en-US" sz="2400" dirty="0">
                <a:latin typeface="Arial" panose="020B0604020202020204" pitchFamily="34" charset="0"/>
                <a:cs typeface="Arial" panose="020B0604020202020204" pitchFamily="34" charset="0"/>
              </a:rPr>
              <a:t> ratio in </a:t>
            </a:r>
            <a:r>
              <a:rPr lang="sr-Latn-CS" altLang="en-US" sz="2400" b="1" u="sng" dirty="0">
                <a:latin typeface="Arial" panose="020B0604020202020204" pitchFamily="34" charset="0"/>
                <a:cs typeface="Arial" panose="020B0604020202020204" pitchFamily="34" charset="0"/>
              </a:rPr>
              <a:t>F2</a:t>
            </a:r>
            <a:r>
              <a:rPr lang="sr-Latn-CS" altLang="en-US" sz="2400" dirty="0">
                <a:latin typeface="Arial" panose="020B0604020202020204" pitchFamily="34" charset="0"/>
                <a:cs typeface="Arial" panose="020B0604020202020204" pitchFamily="34" charset="0"/>
              </a:rPr>
              <a:t> generation is </a:t>
            </a:r>
            <a:r>
              <a:rPr lang="sr-Latn-CS" altLang="en-US" sz="2400" b="1" dirty="0">
                <a:latin typeface="Arial" panose="020B0604020202020204" pitchFamily="34" charset="0"/>
                <a:cs typeface="Arial" panose="020B0604020202020204" pitchFamily="34" charset="0"/>
              </a:rPr>
              <a:t>1</a:t>
            </a:r>
            <a:r>
              <a:rPr lang="en-US" altLang="en-US" sz="2400" b="1" dirty="0">
                <a:latin typeface="Arial" panose="020B0604020202020204" pitchFamily="34" charset="0"/>
                <a:cs typeface="Arial" panose="020B0604020202020204" pitchFamily="34" charset="0"/>
              </a:rPr>
              <a:t>:1:1:1.</a:t>
            </a:r>
          </a:p>
          <a:p>
            <a:pPr eaLnBrk="1" hangingPunct="1">
              <a:buFont typeface="Wingdings 2" panose="05020102010507070707" pitchFamily="18" charset="2"/>
              <a:buNone/>
            </a:pPr>
            <a:endParaRPr lang="en-US" altLang="en-US" sz="2400" dirty="0">
              <a:latin typeface="Arial" panose="020B0604020202020204" pitchFamily="34" charset="0"/>
              <a:cs typeface="Arial" panose="020B0604020202020204" pitchFamily="34" charset="0"/>
            </a:endParaRPr>
          </a:p>
          <a:p>
            <a:pPr eaLnBrk="1" hangingPunct="1">
              <a:buFontTx/>
              <a:buNone/>
            </a:pPr>
            <a:r>
              <a:rPr lang="en-US" altLang="en-US" sz="2400" b="1" dirty="0">
                <a:latin typeface="Arial" panose="020B0604020202020204" pitchFamily="34" charset="0"/>
                <a:cs typeface="Arial" panose="020B0604020202020204" pitchFamily="34" charset="0"/>
              </a:rPr>
              <a:t>F1       </a:t>
            </a:r>
            <a:r>
              <a:rPr lang="en-US" altLang="en-US" sz="2400" b="1" dirty="0" err="1">
                <a:latin typeface="Arial" panose="020B0604020202020204" pitchFamily="34" charset="0"/>
                <a:cs typeface="Arial" panose="020B0604020202020204" pitchFamily="34" charset="0"/>
              </a:rPr>
              <a:t>AaBb</a:t>
            </a:r>
            <a:r>
              <a:rPr lang="en-US" altLang="en-US" sz="2400" b="1" dirty="0">
                <a:latin typeface="Arial" panose="020B0604020202020204" pitchFamily="34" charset="0"/>
                <a:cs typeface="Arial" panose="020B0604020202020204" pitchFamily="34" charset="0"/>
              </a:rPr>
              <a:t>  x  </a:t>
            </a:r>
            <a:r>
              <a:rPr lang="en-US" altLang="en-US" sz="2400" b="1" dirty="0" err="1">
                <a:latin typeface="Arial" panose="020B0604020202020204" pitchFamily="34" charset="0"/>
                <a:cs typeface="Arial" panose="020B0604020202020204" pitchFamily="34" charset="0"/>
              </a:rPr>
              <a:t>aabb</a:t>
            </a:r>
            <a:endParaRPr lang="en-US" altLang="en-US" sz="2400" b="1" dirty="0">
              <a:latin typeface="Arial" panose="020B0604020202020204" pitchFamily="34" charset="0"/>
              <a:cs typeface="Arial" panose="020B0604020202020204" pitchFamily="34" charset="0"/>
            </a:endParaRPr>
          </a:p>
          <a:p>
            <a:pPr eaLnBrk="1" hangingPunct="1">
              <a:buFontTx/>
              <a:buNone/>
            </a:pPr>
            <a:r>
              <a:rPr lang="en-US" altLang="en-US" sz="2400" dirty="0">
                <a:latin typeface="Arial" panose="020B0604020202020204" pitchFamily="34" charset="0"/>
                <a:cs typeface="Arial" panose="020B0604020202020204" pitchFamily="34" charset="0"/>
              </a:rPr>
              <a:t>G      AB, Ab, </a:t>
            </a:r>
            <a:r>
              <a:rPr lang="en-US" altLang="en-US" sz="2400" dirty="0" err="1">
                <a:latin typeface="Arial" panose="020B0604020202020204" pitchFamily="34" charset="0"/>
                <a:cs typeface="Arial" panose="020B0604020202020204" pitchFamily="34" charset="0"/>
              </a:rPr>
              <a:t>aB</a:t>
            </a:r>
            <a:r>
              <a:rPr lang="en-US" altLang="en-US" sz="2400" dirty="0">
                <a:latin typeface="Arial" panose="020B0604020202020204" pitchFamily="34" charset="0"/>
                <a:cs typeface="Arial" panose="020B0604020202020204" pitchFamily="34" charset="0"/>
              </a:rPr>
              <a:t>, ab   x  ab</a:t>
            </a:r>
          </a:p>
          <a:p>
            <a:pPr eaLnBrk="1" hangingPunct="1">
              <a:buFontTx/>
              <a:buNone/>
            </a:pPr>
            <a:r>
              <a:rPr lang="en-US" altLang="en-US" sz="2400" b="1" dirty="0">
                <a:latin typeface="Arial" panose="020B0604020202020204" pitchFamily="34" charset="0"/>
                <a:cs typeface="Arial" panose="020B0604020202020204" pitchFamily="34" charset="0"/>
              </a:rPr>
              <a:t>F2</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AaBb</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Aabb</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aaBb</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aabb</a:t>
            </a:r>
            <a:endParaRPr lang="en-US" altLang="en-US" sz="2400" dirty="0">
              <a:latin typeface="Arial" panose="020B0604020202020204" pitchFamily="34" charset="0"/>
              <a:cs typeface="Arial" panose="020B0604020202020204" pitchFamily="34" charset="0"/>
            </a:endParaRPr>
          </a:p>
          <a:p>
            <a:pPr eaLnBrk="1" hangingPunct="1">
              <a:buFontTx/>
              <a:buNone/>
            </a:pPr>
            <a:r>
              <a:rPr lang="en-US" altLang="en-US" sz="2400" b="1" dirty="0">
                <a:latin typeface="Arial" panose="020B0604020202020204" pitchFamily="34" charset="0"/>
                <a:cs typeface="Arial" panose="020B0604020202020204" pitchFamily="34" charset="0"/>
              </a:rPr>
              <a:t>           1     :   1    :    1    :    1 </a:t>
            </a:r>
          </a:p>
        </p:txBody>
      </p:sp>
    </p:spTree>
  </p:cSld>
  <p:clrMapOvr>
    <a:masterClrMapping/>
  </p:clrMapOvr>
  <mc:AlternateContent xmlns:mc="http://schemas.openxmlformats.org/markup-compatibility/2006" xmlns:p14="http://schemas.microsoft.com/office/powerpoint/2010/main">
    <mc:Choice Requires="p14">
      <p:transition spd="slow" p14:dur="2000" advTm="47025"/>
    </mc:Choice>
    <mc:Fallback xmlns="">
      <p:transition spd="slow" advTm="47025"/>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704850"/>
            <a:ext cx="8229600" cy="742950"/>
          </a:xfrm>
        </p:spPr>
        <p:txBody>
          <a:bodyPr/>
          <a:lstStyle/>
          <a:p>
            <a:pPr algn="ctr" eaLnBrk="1" hangingPunct="1"/>
            <a:r>
              <a:rPr lang="en-US" altLang="en-US" sz="3200" b="1" dirty="0" err="1">
                <a:solidFill>
                  <a:schemeClr val="tx1"/>
                </a:solidFill>
                <a:latin typeface="Arial" panose="020B0604020202020204" pitchFamily="34" charset="0"/>
                <a:cs typeface="Arial" panose="020B0604020202020204" pitchFamily="34" charset="0"/>
              </a:rPr>
              <a:t>Polyhybrid</a:t>
            </a:r>
            <a:r>
              <a:rPr lang="en-US" altLang="en-US" sz="3200" b="1" dirty="0">
                <a:solidFill>
                  <a:schemeClr val="tx1"/>
                </a:solidFill>
                <a:latin typeface="Arial" panose="020B0604020202020204" pitchFamily="34" charset="0"/>
                <a:cs typeface="Arial" panose="020B0604020202020204" pitchFamily="34" charset="0"/>
              </a:rPr>
              <a:t> cross</a:t>
            </a:r>
          </a:p>
        </p:txBody>
      </p:sp>
      <p:sp>
        <p:nvSpPr>
          <p:cNvPr id="17411" name="Rectangle 3"/>
          <p:cNvSpPr>
            <a:spLocks noGrp="1" noChangeArrowheads="1"/>
          </p:cNvSpPr>
          <p:nvPr>
            <p:ph idx="1"/>
          </p:nvPr>
        </p:nvSpPr>
        <p:spPr>
          <a:xfrm>
            <a:off x="304800" y="1935163"/>
            <a:ext cx="8382000" cy="4389437"/>
          </a:xfrm>
        </p:spPr>
        <p:txBody>
          <a:bodyPr/>
          <a:lstStyle/>
          <a:p>
            <a:pPr eaLnBrk="1" hangingPunct="1">
              <a:buFontTx/>
              <a:buNone/>
            </a:pPr>
            <a:r>
              <a:rPr lang="en-US" altLang="en-US" sz="2400" dirty="0">
                <a:latin typeface="Arial" panose="020B0604020202020204" pitchFamily="34" charset="0"/>
                <a:cs typeface="Arial" panose="020B0604020202020204" pitchFamily="34" charset="0"/>
              </a:rPr>
              <a:t>   The cross of a number of traits is monitored, each of which is determined by a gene on a different chromosome.</a:t>
            </a:r>
            <a:endParaRPr lang="sr-Latn-CS" altLang="en-US" sz="2400" dirty="0">
              <a:latin typeface="Arial" panose="020B0604020202020204" pitchFamily="34" charset="0"/>
              <a:cs typeface="Arial" panose="020B0604020202020204" pitchFamily="34" charset="0"/>
            </a:endParaRPr>
          </a:p>
          <a:p>
            <a:pPr eaLnBrk="1" hangingPunct="1">
              <a:buFontTx/>
              <a:buNone/>
            </a:pPr>
            <a:r>
              <a:rPr lang="en-US" altLang="en-US" sz="2400" dirty="0">
                <a:latin typeface="Arial" panose="020B0604020202020204" pitchFamily="34" charset="0"/>
                <a:cs typeface="Arial" panose="020B0604020202020204" pitchFamily="34" charset="0"/>
              </a:rPr>
              <a:t>   </a:t>
            </a:r>
          </a:p>
          <a:p>
            <a:pPr eaLnBrk="1" hangingPunct="1">
              <a:buFontTx/>
              <a:buNone/>
            </a:pPr>
            <a:r>
              <a:rPr lang="en-US" altLang="en-US" sz="2400" dirty="0">
                <a:latin typeface="Arial" panose="020B0604020202020204" pitchFamily="34" charset="0"/>
                <a:cs typeface="Arial" panose="020B0604020202020204" pitchFamily="34" charset="0"/>
              </a:rPr>
              <a:t>Trihybrid </a:t>
            </a:r>
            <a:r>
              <a:rPr lang="en-US" altLang="en-US" sz="2400" dirty="0" err="1">
                <a:latin typeface="Arial" panose="020B0604020202020204" pitchFamily="34" charset="0"/>
                <a:cs typeface="Arial" panose="020B0604020202020204" pitchFamily="34" charset="0"/>
              </a:rPr>
              <a:t>corss</a:t>
            </a:r>
            <a:r>
              <a:rPr lang="en-US" altLang="en-US" sz="2400" dirty="0">
                <a:latin typeface="Arial" panose="020B0604020202020204" pitchFamily="34" charset="0"/>
                <a:cs typeface="Arial" panose="020B0604020202020204" pitchFamily="34" charset="0"/>
              </a:rPr>
              <a:t>:</a:t>
            </a:r>
          </a:p>
          <a:p>
            <a:pPr eaLnBrk="1" hangingPunct="1">
              <a:buFontTx/>
              <a:buNone/>
            </a:pPr>
            <a:endParaRPr lang="sr-Latn-CS" altLang="en-US" sz="2400" dirty="0">
              <a:latin typeface="Arial" panose="020B0604020202020204" pitchFamily="34" charset="0"/>
              <a:cs typeface="Arial" panose="020B0604020202020204" pitchFamily="34" charset="0"/>
            </a:endParaRPr>
          </a:p>
          <a:p>
            <a:pPr eaLnBrk="1" hangingPunct="1">
              <a:buFontTx/>
              <a:buNone/>
            </a:pPr>
            <a:r>
              <a:rPr lang="en-US" altLang="en-US" sz="2400" dirty="0">
                <a:latin typeface="Arial" panose="020B0604020202020204" pitchFamily="34" charset="0"/>
                <a:cs typeface="Arial" panose="020B0604020202020204" pitchFamily="34" charset="0"/>
              </a:rPr>
              <a:t>   </a:t>
            </a:r>
            <a:r>
              <a:rPr lang="sr-Latn-CS" altLang="en-US" sz="2400" dirty="0">
                <a:latin typeface="Arial" panose="020B0604020202020204" pitchFamily="34" charset="0"/>
                <a:cs typeface="Arial" panose="020B0604020202020204" pitchFamily="34" charset="0"/>
              </a:rPr>
              <a:t>P     AABBCC   x   aabbcc</a:t>
            </a:r>
          </a:p>
          <a:p>
            <a:pPr eaLnBrk="1" hangingPunct="1">
              <a:buFontTx/>
              <a:buNone/>
            </a:pPr>
            <a:r>
              <a:rPr lang="en-US" altLang="en-US" sz="2400" dirty="0">
                <a:solidFill>
                  <a:srgbClr val="C00000"/>
                </a:solidFill>
                <a:latin typeface="Arial" panose="020B0604020202020204" pitchFamily="34" charset="0"/>
                <a:cs typeface="Arial" panose="020B0604020202020204" pitchFamily="34" charset="0"/>
              </a:rPr>
              <a:t>   </a:t>
            </a:r>
            <a:r>
              <a:rPr lang="sr-Latn-CS" altLang="en-US" sz="2400" dirty="0">
                <a:solidFill>
                  <a:srgbClr val="C00000"/>
                </a:solidFill>
                <a:latin typeface="Arial" panose="020B0604020202020204" pitchFamily="34" charset="0"/>
                <a:cs typeface="Arial" panose="020B0604020202020204" pitchFamily="34" charset="0"/>
              </a:rPr>
              <a:t>F1   AaBbCc  </a:t>
            </a:r>
            <a:r>
              <a:rPr lang="sr-Latn-CS" altLang="en-US" sz="2400" dirty="0">
                <a:latin typeface="Arial" panose="020B0604020202020204" pitchFamily="34" charset="0"/>
                <a:cs typeface="Arial" panose="020B0604020202020204" pitchFamily="34" charset="0"/>
              </a:rPr>
              <a:t>x</a:t>
            </a:r>
            <a:r>
              <a:rPr lang="sr-Latn-CS" altLang="en-US" sz="2400" dirty="0">
                <a:solidFill>
                  <a:srgbClr val="C00000"/>
                </a:solidFill>
                <a:latin typeface="Arial" panose="020B0604020202020204" pitchFamily="34" charset="0"/>
                <a:cs typeface="Arial" panose="020B0604020202020204" pitchFamily="34" charset="0"/>
              </a:rPr>
              <a:t>  AaBbCc, AaBbCc, AaBbCc</a:t>
            </a:r>
          </a:p>
          <a:p>
            <a:pPr eaLnBrk="1" hangingPunct="1">
              <a:buFontTx/>
              <a:buNone/>
            </a:pPr>
            <a:r>
              <a:rPr lang="en-US" altLang="en-US" sz="2400" b="1" dirty="0">
                <a:latin typeface="Arial" panose="020B0604020202020204" pitchFamily="34" charset="0"/>
                <a:cs typeface="Arial" panose="020B0604020202020204" pitchFamily="34" charset="0"/>
              </a:rPr>
              <a:t>   </a:t>
            </a:r>
            <a:r>
              <a:rPr lang="sr-Latn-CS" altLang="en-US" sz="2400" b="1" dirty="0">
                <a:latin typeface="Arial" panose="020B0604020202020204" pitchFamily="34" charset="0"/>
                <a:cs typeface="Arial" panose="020B0604020202020204" pitchFamily="34" charset="0"/>
              </a:rPr>
              <a:t>F2   27</a:t>
            </a:r>
            <a:r>
              <a:rPr lang="en-US" altLang="en-US" sz="2400" b="1" dirty="0">
                <a:latin typeface="Arial" panose="020B0604020202020204" pitchFamily="34" charset="0"/>
                <a:cs typeface="Arial" panose="020B0604020202020204" pitchFamily="34" charset="0"/>
              </a:rPr>
              <a:t>:9:9:9:3:3:3:1</a:t>
            </a:r>
            <a:endParaRPr lang="sr-Latn-CS" altLang="en-US" sz="2400" b="1" dirty="0">
              <a:latin typeface="Arial" panose="020B0604020202020204" pitchFamily="34" charset="0"/>
              <a:cs typeface="Arial" panose="020B0604020202020204" pitchFamily="34" charset="0"/>
            </a:endParaRPr>
          </a:p>
          <a:p>
            <a:pPr eaLnBrk="1" hangingPunct="1">
              <a:buFontTx/>
              <a:buNone/>
            </a:pPr>
            <a:endParaRPr lang="en-US" altLang="en-US" sz="2400" dirty="0">
              <a:solidFill>
                <a:srgbClr val="FF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64263"/>
    </mc:Choice>
    <mc:Fallback xmlns="">
      <p:transition spd="slow" advTm="64263"/>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p:txBody>
          <a:bodyPr/>
          <a:lstStyle/>
          <a:p>
            <a:pPr algn="ctr" eaLnBrk="1" hangingPunct="1">
              <a:buFontTx/>
              <a:buNone/>
            </a:pPr>
            <a:r>
              <a:rPr lang="en-US" altLang="en-US" sz="4400" b="1" dirty="0">
                <a:latin typeface="Arial" panose="020B0604020202020204" pitchFamily="34" charset="0"/>
                <a:cs typeface="Arial" panose="020B0604020202020204" pitchFamily="34" charset="0"/>
              </a:rPr>
              <a:t>Gene interaction</a:t>
            </a:r>
          </a:p>
        </p:txBody>
      </p:sp>
    </p:spTree>
  </p:cSld>
  <p:clrMapOvr>
    <a:masterClrMapping/>
  </p:clrMapOvr>
  <mc:AlternateContent xmlns:mc="http://schemas.openxmlformats.org/markup-compatibility/2006" xmlns:p14="http://schemas.microsoft.com/office/powerpoint/2010/main">
    <mc:Choice Requires="p14">
      <p:transition spd="slow" p14:dur="2000" advTm="8952"/>
    </mc:Choice>
    <mc:Fallback xmlns="">
      <p:transition spd="slow" advTm="8952"/>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1321</TotalTime>
  <Words>1267</Words>
  <Application>Microsoft Macintosh PowerPoint</Application>
  <PresentationFormat>On-screen Show (4:3)</PresentationFormat>
  <Paragraphs>183</Paragraphs>
  <Slides>26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-apple-system</vt:lpstr>
      <vt:lpstr>Arial</vt:lpstr>
      <vt:lpstr>Arial</vt:lpstr>
      <vt:lpstr>Calibri</vt:lpstr>
      <vt:lpstr>Constantia</vt:lpstr>
      <vt:lpstr>Wingdings 2</vt:lpstr>
      <vt:lpstr>Flow</vt:lpstr>
      <vt:lpstr>PowerPoint Presentation</vt:lpstr>
      <vt:lpstr>Monohybrid, dihybrid and trihybrid crosses</vt:lpstr>
      <vt:lpstr>Monohybrid cross</vt:lpstr>
      <vt:lpstr>Dihybrid cross</vt:lpstr>
      <vt:lpstr>F1   AaBb  x AaBb </vt:lpstr>
      <vt:lpstr>PowerPoint Presentation</vt:lpstr>
      <vt:lpstr>Backcrossing</vt:lpstr>
      <vt:lpstr>Polyhybrid cross</vt:lpstr>
      <vt:lpstr>PowerPoint Presentation</vt:lpstr>
      <vt:lpstr>Interactions of allelic genes</vt:lpstr>
      <vt:lpstr>PowerPoint Presentation</vt:lpstr>
      <vt:lpstr>Penetrability and expressiveness</vt:lpstr>
      <vt:lpstr>PowerPoint Presentation</vt:lpstr>
      <vt:lpstr>2. Autosomal recessive inheritance (AR)</vt:lpstr>
      <vt:lpstr>3. Sex-linked inheritance</vt:lpstr>
      <vt:lpstr>PowerPoint Presentation</vt:lpstr>
      <vt:lpstr>Б) X-linked recessive inheritance</vt:lpstr>
      <vt:lpstr>Y linkage- holandric inheritance</vt:lpstr>
      <vt:lpstr>4. Ineritance linked with sex hormones </vt:lpstr>
      <vt:lpstr>PowerPoint Presentation</vt:lpstr>
      <vt:lpstr>1. Polygenic inheritance</vt:lpstr>
      <vt:lpstr>B) Additive model of polygenic inheritance</vt:lpstr>
      <vt:lpstr>PowerPoint Presentation</vt:lpstr>
      <vt:lpstr>Multifactorial inheritance</vt:lpstr>
      <vt:lpstr>2. Pleiotropy</vt:lpstr>
      <vt:lpstr>3. Linked genes- linked inheritance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Tipovi nasleđivanja</dc:title>
  <dc:creator>Olivera</dc:creator>
  <cp:lastModifiedBy>Microsoft Office User</cp:lastModifiedBy>
  <cp:revision>156</cp:revision>
  <dcterms:created xsi:type="dcterms:W3CDTF">2005-11-09T09:17:16Z</dcterms:created>
  <dcterms:modified xsi:type="dcterms:W3CDTF">2022-12-19T10:21:31Z</dcterms:modified>
</cp:coreProperties>
</file>